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8229600" cx="14630400"/>
  <p:notesSz cx="8229600" cy="14630400"/>
  <p:embeddedFontLst>
    <p:embeddedFont>
      <p:font typeface="Raleway"/>
      <p:regular r:id="rId21"/>
      <p:bold r:id="rId22"/>
      <p:italic r:id="rId23"/>
      <p:boldItalic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413ba14288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3413ba14288_1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3413ba14288_1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413ba14288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3413ba14288_1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3413ba14288_1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413ba14288_1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3413ba14288_1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3413ba14288_1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413ba14288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3413ba14288_1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3413ba14288_1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413ba14288_1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413ba14288_1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413ba14288_1_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13ba14288_1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3413ba14288_1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3413ba14288_1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10" name="Shape 10"/>
        <p:cNvGrpSpPr/>
        <p:nvPr/>
      </p:nvGrpSpPr>
      <p:grpSpPr>
        <a:xfrm>
          <a:off x="0" y="0"/>
          <a:ext cx="0" cy="0"/>
          <a:chOff x="0" y="0"/>
          <a:chExt cx="0" cy="0"/>
        </a:xfrm>
      </p:grpSpPr>
      <p:sp>
        <p:nvSpPr>
          <p:cNvPr id="11" name="Google Shape;11;p2"/>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 name="Google Shape;13;p2">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14" name="Google Shape;14;p2"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bg>
      <p:bgPr>
        <a:solidFill>
          <a:srgbClr val="000000"/>
        </a:solidFill>
      </p:bgPr>
    </p:bg>
    <p:spTree>
      <p:nvGrpSpPr>
        <p:cNvPr id="55" name="Shape 55"/>
        <p:cNvGrpSpPr/>
        <p:nvPr/>
      </p:nvGrpSpPr>
      <p:grpSpPr>
        <a:xfrm>
          <a:off x="0" y="0"/>
          <a:ext cx="0" cy="0"/>
          <a:chOff x="0" y="0"/>
          <a:chExt cx="0" cy="0"/>
        </a:xfrm>
      </p:grpSpPr>
      <p:sp>
        <p:nvSpPr>
          <p:cNvPr id="56" name="Google Shape;56;p11"/>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8" name="Google Shape;58;p11">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59" name="Google Shape;59;p11"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0" name="Shape 60"/>
        <p:cNvGrpSpPr/>
        <p:nvPr/>
      </p:nvGrpSpPr>
      <p:grpSpPr>
        <a:xfrm>
          <a:off x="0" y="0"/>
          <a:ext cx="0" cy="0"/>
          <a:chOff x="0" y="0"/>
          <a:chExt cx="0" cy="0"/>
        </a:xfrm>
      </p:grpSpPr>
      <p:pic>
        <p:nvPicPr>
          <p:cNvPr id="61" name="Google Shape;61;p12" title="la bulle créative2.png"/>
          <p:cNvPicPr preferRelativeResize="0"/>
          <p:nvPr/>
        </p:nvPicPr>
        <p:blipFill>
          <a:blip r:embed="rId2">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15" name="Shape 15"/>
        <p:cNvGrpSpPr/>
        <p:nvPr/>
      </p:nvGrpSpPr>
      <p:grpSpPr>
        <a:xfrm>
          <a:off x="0" y="0"/>
          <a:ext cx="0" cy="0"/>
          <a:chOff x="0" y="0"/>
          <a:chExt cx="0" cy="0"/>
        </a:xfrm>
      </p:grpSpPr>
      <p:sp>
        <p:nvSpPr>
          <p:cNvPr id="16" name="Google Shape;16;p3"/>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8" name="Google Shape;18;p3">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19" name="Google Shape;19;p3"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20" name="Shape 20"/>
        <p:cNvGrpSpPr/>
        <p:nvPr/>
      </p:nvGrpSpPr>
      <p:grpSpPr>
        <a:xfrm>
          <a:off x="0" y="0"/>
          <a:ext cx="0" cy="0"/>
          <a:chOff x="0" y="0"/>
          <a:chExt cx="0" cy="0"/>
        </a:xfrm>
      </p:grpSpPr>
      <p:sp>
        <p:nvSpPr>
          <p:cNvPr id="21" name="Google Shape;21;p4"/>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3" name="Google Shape;23;p4">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24" name="Google Shape;24;p4"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25" name="Shape 25"/>
        <p:cNvGrpSpPr/>
        <p:nvPr/>
      </p:nvGrpSpPr>
      <p:grpSpPr>
        <a:xfrm>
          <a:off x="0" y="0"/>
          <a:ext cx="0" cy="0"/>
          <a:chOff x="0" y="0"/>
          <a:chExt cx="0" cy="0"/>
        </a:xfrm>
      </p:grpSpPr>
      <p:sp>
        <p:nvSpPr>
          <p:cNvPr id="26" name="Google Shape;26;p5"/>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8" name="Google Shape;28;p5">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29" name="Google Shape;29;p5"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30" name="Shape 30"/>
        <p:cNvGrpSpPr/>
        <p:nvPr/>
      </p:nvGrpSpPr>
      <p:grpSpPr>
        <a:xfrm>
          <a:off x="0" y="0"/>
          <a:ext cx="0" cy="0"/>
          <a:chOff x="0" y="0"/>
          <a:chExt cx="0" cy="0"/>
        </a:xfrm>
      </p:grpSpPr>
      <p:sp>
        <p:nvSpPr>
          <p:cNvPr id="31" name="Google Shape;31;p6"/>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 name="Google Shape;33;p6">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34" name="Google Shape;34;p6"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35" name="Shape 35"/>
        <p:cNvGrpSpPr/>
        <p:nvPr/>
      </p:nvGrpSpPr>
      <p:grpSpPr>
        <a:xfrm>
          <a:off x="0" y="0"/>
          <a:ext cx="0" cy="0"/>
          <a:chOff x="0" y="0"/>
          <a:chExt cx="0" cy="0"/>
        </a:xfrm>
      </p:grpSpPr>
      <p:sp>
        <p:nvSpPr>
          <p:cNvPr id="36" name="Google Shape;36;p7"/>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8" name="Google Shape;38;p7">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39" name="Google Shape;39;p7"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40" name="Shape 40"/>
        <p:cNvGrpSpPr/>
        <p:nvPr/>
      </p:nvGrpSpPr>
      <p:grpSpPr>
        <a:xfrm>
          <a:off x="0" y="0"/>
          <a:ext cx="0" cy="0"/>
          <a:chOff x="0" y="0"/>
          <a:chExt cx="0" cy="0"/>
        </a:xfrm>
      </p:grpSpPr>
      <p:sp>
        <p:nvSpPr>
          <p:cNvPr id="41" name="Google Shape;41;p8"/>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3" name="Google Shape;43;p8">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44" name="Google Shape;44;p8"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bg>
      <p:bgPr>
        <a:solidFill>
          <a:srgbClr val="000000"/>
        </a:solidFill>
      </p:bgPr>
    </p:bg>
    <p:spTree>
      <p:nvGrpSpPr>
        <p:cNvPr id="45" name="Shape 45"/>
        <p:cNvGrpSpPr/>
        <p:nvPr/>
      </p:nvGrpSpPr>
      <p:grpSpPr>
        <a:xfrm>
          <a:off x="0" y="0"/>
          <a:ext cx="0" cy="0"/>
          <a:chOff x="0" y="0"/>
          <a:chExt cx="0" cy="0"/>
        </a:xfrm>
      </p:grpSpPr>
      <p:sp>
        <p:nvSpPr>
          <p:cNvPr id="46" name="Google Shape;46;p9"/>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8" name="Google Shape;48;p9">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49" name="Google Shape;49;p9"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bg>
      <p:bgPr>
        <a:solidFill>
          <a:srgbClr val="000000"/>
        </a:solidFill>
      </p:bgPr>
    </p:bg>
    <p:spTree>
      <p:nvGrpSpPr>
        <p:cNvPr id="50" name="Shape 50"/>
        <p:cNvGrpSpPr/>
        <p:nvPr/>
      </p:nvGrpSpPr>
      <p:grpSpPr>
        <a:xfrm>
          <a:off x="0" y="0"/>
          <a:ext cx="0" cy="0"/>
          <a:chOff x="0" y="0"/>
          <a:chExt cx="0" cy="0"/>
        </a:xfrm>
      </p:grpSpPr>
      <p:sp>
        <p:nvSpPr>
          <p:cNvPr id="51" name="Google Shape;51;p10"/>
          <p:cNvSpPr/>
          <p:nvPr/>
        </p:nvSpPr>
        <p:spPr>
          <a:xfrm>
            <a:off x="0" y="0"/>
            <a:ext cx="14630400" cy="8229600"/>
          </a:xfrm>
          <a:prstGeom prst="rect">
            <a:avLst/>
          </a:prstGeom>
          <a:solidFill>
            <a:srgbClr val="ECE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p:nvPr/>
        </p:nvSpPr>
        <p:spPr>
          <a:xfrm>
            <a:off x="0" y="0"/>
            <a:ext cx="14630400" cy="8229600"/>
          </a:xfrm>
          <a:prstGeom prst="rect">
            <a:avLst/>
          </a:prstGeom>
          <a:solidFill>
            <a:srgbClr val="FFFFFF">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3" name="Google Shape;53;p10">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pic>
        <p:nvPicPr>
          <p:cNvPr id="54" name="Google Shape;54;p10" title="la bulle créative2.png"/>
          <p:cNvPicPr preferRelativeResize="0"/>
          <p:nvPr/>
        </p:nvPicPr>
        <p:blipFill>
          <a:blip r:embed="rId4">
            <a:alphaModFix/>
          </a:blip>
          <a:stretch>
            <a:fillRect/>
          </a:stretch>
        </p:blipFill>
        <p:spPr>
          <a:xfrm>
            <a:off x="11094225" y="7402125"/>
            <a:ext cx="3536175" cy="827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21.png"/><Relationship Id="rId5" Type="http://schemas.openxmlformats.org/officeDocument/2006/relationships/image" Target="../media/image40.pn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29.png"/><Relationship Id="rId5"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preencoded.png" id="67" name="Google Shape;67;p13"/>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68" name="Google Shape;68;p13"/>
          <p:cNvSpPr/>
          <p:nvPr/>
        </p:nvSpPr>
        <p:spPr>
          <a:xfrm>
            <a:off x="793790" y="675665"/>
            <a:ext cx="7556400" cy="21264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b="0" i="0" lang="en-US" sz="4450" u="none" cap="none" strike="noStrike">
                <a:solidFill>
                  <a:srgbClr val="1B1B27"/>
                </a:solidFill>
                <a:latin typeface="Raleway"/>
                <a:ea typeface="Raleway"/>
                <a:cs typeface="Raleway"/>
                <a:sym typeface="Raleway"/>
              </a:rPr>
              <a:t>Les Obligations Convertibles: Un Guide Complet</a:t>
            </a:r>
            <a:endParaRPr b="0" i="0" sz="4450" u="none" cap="none" strike="noStrike"/>
          </a:p>
        </p:txBody>
      </p:sp>
      <p:sp>
        <p:nvSpPr>
          <p:cNvPr id="69" name="Google Shape;69;p13"/>
          <p:cNvSpPr/>
          <p:nvPr/>
        </p:nvSpPr>
        <p:spPr>
          <a:xfrm>
            <a:off x="793790" y="3805714"/>
            <a:ext cx="7556421"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Les obligations convertibles représentent un instrument financier hybride combinant caractéristiques des obligations et des actions. Elles offrent une opportunité unique pour les investisseurs dans le contexte financier actuel.</a:t>
            </a:r>
            <a:endParaRPr b="0" i="0" sz="1750" u="none" cap="none" strike="noStrike"/>
          </a:p>
        </p:txBody>
      </p:sp>
      <p:sp>
        <p:nvSpPr>
          <p:cNvPr id="70" name="Google Shape;70;p13"/>
          <p:cNvSpPr/>
          <p:nvPr/>
        </p:nvSpPr>
        <p:spPr>
          <a:xfrm>
            <a:off x="793790" y="5512475"/>
            <a:ext cx="7556421"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Découvrez comment ces instruments peuvent enrichir votre stratégie d'investissement.</a:t>
            </a:r>
            <a:endParaRPr b="0" i="0" sz="1750" u="none" cap="none" strike="noStrike"/>
          </a:p>
        </p:txBody>
      </p:sp>
      <p:sp>
        <p:nvSpPr>
          <p:cNvPr id="71" name="Google Shape;71;p13"/>
          <p:cNvSpPr/>
          <p:nvPr/>
        </p:nvSpPr>
        <p:spPr>
          <a:xfrm>
            <a:off x="793790" y="6510338"/>
            <a:ext cx="362903" cy="362903"/>
          </a:xfrm>
          <a:prstGeom prst="roundRect">
            <a:avLst>
              <a:gd fmla="val 25194296"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1270040" y="6493431"/>
            <a:ext cx="1997035" cy="396835"/>
          </a:xfrm>
          <a:prstGeom prst="rect">
            <a:avLst/>
          </a:prstGeom>
          <a:noFill/>
          <a:ln>
            <a:noFill/>
          </a:ln>
        </p:spPr>
        <p:txBody>
          <a:bodyPr anchorCtr="0" anchor="t" bIns="0" lIns="0" spcFirstLastPara="1" rIns="0" wrap="square" tIns="0">
            <a:noAutofit/>
          </a:bodyPr>
          <a:lstStyle/>
          <a:p>
            <a:pPr indent="0" lvl="0" marL="0" marR="0" rtl="0" algn="l">
              <a:lnSpc>
                <a:spcPct val="140909"/>
              </a:lnSpc>
              <a:spcBef>
                <a:spcPts val="0"/>
              </a:spcBef>
              <a:spcAft>
                <a:spcPts val="0"/>
              </a:spcAft>
              <a:buClr>
                <a:srgbClr val="3C3939"/>
              </a:buClr>
              <a:buSzPts val="2200"/>
              <a:buFont typeface="Roboto"/>
              <a:buNone/>
            </a:pPr>
            <a:r>
              <a:rPr b="1" i="0" lang="en-US" sz="2200" u="none" cap="none" strike="noStrike">
                <a:solidFill>
                  <a:srgbClr val="3C3939"/>
                </a:solidFill>
                <a:latin typeface="Roboto"/>
                <a:ea typeface="Roboto"/>
                <a:cs typeface="Roboto"/>
                <a:sym typeface="Roboto"/>
              </a:rPr>
              <a:t>par David genot</a:t>
            </a:r>
            <a:endParaRPr b="0" i="0" sz="2200" u="none" cap="none" strike="noStrike"/>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preencoded.png" id="231" name="Google Shape;231;p22"/>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232" name="Google Shape;232;p22"/>
          <p:cNvSpPr/>
          <p:nvPr/>
        </p:nvSpPr>
        <p:spPr>
          <a:xfrm>
            <a:off x="793790" y="677228"/>
            <a:ext cx="5670590" cy="708779"/>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b="0" i="0" lang="en-US" sz="4450" u="none" cap="none" strike="noStrike">
                <a:solidFill>
                  <a:srgbClr val="1B1B27"/>
                </a:solidFill>
                <a:latin typeface="Raleway"/>
                <a:ea typeface="Raleway"/>
                <a:cs typeface="Raleway"/>
                <a:sym typeface="Raleway"/>
              </a:rPr>
              <a:t>Exemples de succès</a:t>
            </a:r>
            <a:endParaRPr b="0" i="0" sz="4450" u="none" cap="none" strike="noStrike"/>
          </a:p>
        </p:txBody>
      </p:sp>
      <p:sp>
        <p:nvSpPr>
          <p:cNvPr id="233" name="Google Shape;233;p22"/>
          <p:cNvSpPr/>
          <p:nvPr/>
        </p:nvSpPr>
        <p:spPr>
          <a:xfrm>
            <a:off x="1048941" y="1726168"/>
            <a:ext cx="30480" cy="5826085"/>
          </a:xfrm>
          <a:prstGeom prst="roundRect">
            <a:avLst>
              <a:gd fmla="val 312558" name="adj"/>
            </a:avLst>
          </a:prstGeom>
          <a:solidFill>
            <a:srgbClr val="C7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1273612" y="2221230"/>
            <a:ext cx="680442" cy="30480"/>
          </a:xfrm>
          <a:prstGeom prst="roundRect">
            <a:avLst>
              <a:gd fmla="val 312558" name="adj"/>
            </a:avLst>
          </a:prstGeom>
          <a:solidFill>
            <a:srgbClr val="C7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793790" y="1981319"/>
            <a:ext cx="510302" cy="510302"/>
          </a:xfrm>
          <a:prstGeom prst="roundRect">
            <a:avLst>
              <a:gd fmla="val 18669"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a:off x="878860" y="2023824"/>
            <a:ext cx="340162" cy="42529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C3939"/>
              </a:buClr>
              <a:buSzPts val="2650"/>
              <a:buFont typeface="Raleway"/>
              <a:buNone/>
            </a:pPr>
            <a:r>
              <a:rPr b="0" i="0" lang="en-US" sz="2650" u="none" cap="none" strike="noStrike">
                <a:solidFill>
                  <a:srgbClr val="3C3939"/>
                </a:solidFill>
                <a:latin typeface="Raleway"/>
                <a:ea typeface="Raleway"/>
                <a:cs typeface="Raleway"/>
                <a:sym typeface="Raleway"/>
              </a:rPr>
              <a:t>1</a:t>
            </a:r>
            <a:endParaRPr b="0" i="0" sz="2650" u="none" cap="none" strike="noStrike"/>
          </a:p>
        </p:txBody>
      </p:sp>
      <p:sp>
        <p:nvSpPr>
          <p:cNvPr id="237" name="Google Shape;237;p22"/>
          <p:cNvSpPr/>
          <p:nvPr/>
        </p:nvSpPr>
        <p:spPr>
          <a:xfrm>
            <a:off x="2183011" y="1952982"/>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Tesla (2014)</a:t>
            </a:r>
            <a:endParaRPr b="0" i="0" sz="2200" u="none" cap="none" strike="noStrike"/>
          </a:p>
        </p:txBody>
      </p:sp>
      <p:sp>
        <p:nvSpPr>
          <p:cNvPr id="238" name="Google Shape;238;p22"/>
          <p:cNvSpPr/>
          <p:nvPr/>
        </p:nvSpPr>
        <p:spPr>
          <a:xfrm>
            <a:off x="2183011" y="2443401"/>
            <a:ext cx="6167199"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Émission de 2 milliards $ d'obligations convertibles pour financer la Gigafactory. Bénéfice majeur pour les investisseurs après l'envol du cours.</a:t>
            </a:r>
            <a:endParaRPr b="0" i="0" sz="1750" u="none" cap="none" strike="noStrike"/>
          </a:p>
        </p:txBody>
      </p:sp>
      <p:sp>
        <p:nvSpPr>
          <p:cNvPr id="239" name="Google Shape;239;p22"/>
          <p:cNvSpPr/>
          <p:nvPr/>
        </p:nvSpPr>
        <p:spPr>
          <a:xfrm>
            <a:off x="1273612" y="4480798"/>
            <a:ext cx="680442" cy="30480"/>
          </a:xfrm>
          <a:prstGeom prst="roundRect">
            <a:avLst>
              <a:gd fmla="val 312558" name="adj"/>
            </a:avLst>
          </a:prstGeom>
          <a:solidFill>
            <a:srgbClr val="C7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a:off x="793790" y="4240887"/>
            <a:ext cx="510302" cy="510302"/>
          </a:xfrm>
          <a:prstGeom prst="roundRect">
            <a:avLst>
              <a:gd fmla="val 18669"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a:off x="878860" y="4283393"/>
            <a:ext cx="340162" cy="42529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C3939"/>
              </a:buClr>
              <a:buSzPts val="2650"/>
              <a:buFont typeface="Raleway"/>
              <a:buNone/>
            </a:pPr>
            <a:r>
              <a:rPr b="0" i="0" lang="en-US" sz="2650" u="none" cap="none" strike="noStrike">
                <a:solidFill>
                  <a:srgbClr val="3C3939"/>
                </a:solidFill>
                <a:latin typeface="Raleway"/>
                <a:ea typeface="Raleway"/>
                <a:cs typeface="Raleway"/>
                <a:sym typeface="Raleway"/>
              </a:rPr>
              <a:t>2</a:t>
            </a:r>
            <a:endParaRPr b="0" i="0" sz="2650" u="none" cap="none" strike="noStrike"/>
          </a:p>
        </p:txBody>
      </p:sp>
      <p:sp>
        <p:nvSpPr>
          <p:cNvPr id="242" name="Google Shape;242;p22"/>
          <p:cNvSpPr/>
          <p:nvPr/>
        </p:nvSpPr>
        <p:spPr>
          <a:xfrm>
            <a:off x="2183011" y="4212550"/>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Airbnb (2020)</a:t>
            </a:r>
            <a:endParaRPr b="0" i="0" sz="2200" u="none" cap="none" strike="noStrike"/>
          </a:p>
        </p:txBody>
      </p:sp>
      <p:sp>
        <p:nvSpPr>
          <p:cNvPr id="243" name="Google Shape;243;p22"/>
          <p:cNvSpPr/>
          <p:nvPr/>
        </p:nvSpPr>
        <p:spPr>
          <a:xfrm>
            <a:off x="2183011" y="4702969"/>
            <a:ext cx="616719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Levée de 2 milliards $ pendant la pandémie. Structure innovante avec taux d'intérêt progressif.</a:t>
            </a:r>
            <a:endParaRPr b="0" i="0" sz="1750" u="none" cap="none" strike="noStrike"/>
          </a:p>
        </p:txBody>
      </p:sp>
      <p:sp>
        <p:nvSpPr>
          <p:cNvPr id="244" name="Google Shape;244;p22"/>
          <p:cNvSpPr/>
          <p:nvPr/>
        </p:nvSpPr>
        <p:spPr>
          <a:xfrm>
            <a:off x="1273612" y="6377464"/>
            <a:ext cx="680442" cy="30480"/>
          </a:xfrm>
          <a:prstGeom prst="roundRect">
            <a:avLst>
              <a:gd fmla="val 312558" name="adj"/>
            </a:avLst>
          </a:prstGeom>
          <a:solidFill>
            <a:srgbClr val="C7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a:off x="793790" y="6137553"/>
            <a:ext cx="510302" cy="510302"/>
          </a:xfrm>
          <a:prstGeom prst="roundRect">
            <a:avLst>
              <a:gd fmla="val 18669"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a:off x="878860" y="6180058"/>
            <a:ext cx="340162" cy="42529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C3939"/>
              </a:buClr>
              <a:buSzPts val="2650"/>
              <a:buFont typeface="Raleway"/>
              <a:buNone/>
            </a:pPr>
            <a:r>
              <a:rPr b="0" i="0" lang="en-US" sz="2650" u="none" cap="none" strike="noStrike">
                <a:solidFill>
                  <a:srgbClr val="3C3939"/>
                </a:solidFill>
                <a:latin typeface="Raleway"/>
                <a:ea typeface="Raleway"/>
                <a:cs typeface="Raleway"/>
                <a:sym typeface="Raleway"/>
              </a:rPr>
              <a:t>3</a:t>
            </a:r>
            <a:endParaRPr b="0" i="0" sz="2650" u="none" cap="none" strike="noStrike"/>
          </a:p>
        </p:txBody>
      </p:sp>
      <p:sp>
        <p:nvSpPr>
          <p:cNvPr id="247" name="Google Shape;247;p22"/>
          <p:cNvSpPr/>
          <p:nvPr/>
        </p:nvSpPr>
        <p:spPr>
          <a:xfrm>
            <a:off x="2183011" y="6109216"/>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Spotify (2018)</a:t>
            </a:r>
            <a:endParaRPr b="0" i="0" sz="2200" u="none" cap="none" strike="noStrike"/>
          </a:p>
        </p:txBody>
      </p:sp>
      <p:sp>
        <p:nvSpPr>
          <p:cNvPr id="248" name="Google Shape;248;p22"/>
          <p:cNvSpPr/>
          <p:nvPr/>
        </p:nvSpPr>
        <p:spPr>
          <a:xfrm>
            <a:off x="2183011" y="6599634"/>
            <a:ext cx="616719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Utilisation stratégique avant son introduction en bourse. Conversion avantageuse pour les premiers investisseurs.</a:t>
            </a:r>
            <a:endParaRPr b="0" i="0" sz="1750" u="none" cap="none" strike="noStrike"/>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preencoded.png" id="254" name="Google Shape;254;p23"/>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255" name="Google Shape;255;p23"/>
          <p:cNvSpPr/>
          <p:nvPr/>
        </p:nvSpPr>
        <p:spPr>
          <a:xfrm>
            <a:off x="793790" y="654844"/>
            <a:ext cx="7556421" cy="1204913"/>
          </a:xfrm>
          <a:prstGeom prst="rect">
            <a:avLst/>
          </a:prstGeom>
          <a:noFill/>
          <a:ln>
            <a:noFill/>
          </a:ln>
        </p:spPr>
        <p:txBody>
          <a:bodyPr anchorCtr="0" anchor="t" bIns="0" lIns="0" spcFirstLastPara="1" rIns="0" wrap="square" tIns="0">
            <a:noAutofit/>
          </a:bodyPr>
          <a:lstStyle/>
          <a:p>
            <a:pPr indent="0" lvl="0" marL="0" marR="0" rtl="0" algn="l">
              <a:lnSpc>
                <a:spcPct val="125333"/>
              </a:lnSpc>
              <a:spcBef>
                <a:spcPts val="0"/>
              </a:spcBef>
              <a:spcAft>
                <a:spcPts val="0"/>
              </a:spcAft>
              <a:buClr>
                <a:srgbClr val="1B1B27"/>
              </a:buClr>
              <a:buSzPts val="3750"/>
              <a:buFont typeface="Raleway"/>
              <a:buNone/>
            </a:pPr>
            <a:r>
              <a:rPr b="0" i="0" lang="en-US" sz="3750" u="none" cap="none" strike="noStrike">
                <a:solidFill>
                  <a:srgbClr val="1B1B27"/>
                </a:solidFill>
                <a:latin typeface="Raleway"/>
                <a:ea typeface="Raleway"/>
                <a:cs typeface="Raleway"/>
                <a:sym typeface="Raleway"/>
              </a:rPr>
              <a:t>Marché des obligations convertibles</a:t>
            </a:r>
            <a:endParaRPr b="0" i="0" sz="3750" u="none" cap="none" strike="noStrike"/>
          </a:p>
        </p:txBody>
      </p:sp>
      <p:sp>
        <p:nvSpPr>
          <p:cNvPr id="256" name="Google Shape;256;p23"/>
          <p:cNvSpPr/>
          <p:nvPr/>
        </p:nvSpPr>
        <p:spPr>
          <a:xfrm>
            <a:off x="793790" y="2245281"/>
            <a:ext cx="3633549" cy="6361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C3939"/>
              </a:buClr>
              <a:buSzPts val="5000"/>
              <a:buFont typeface="Raleway"/>
              <a:buNone/>
            </a:pPr>
            <a:r>
              <a:rPr lang="en-US" sz="5000">
                <a:solidFill>
                  <a:srgbClr val="3C3939"/>
                </a:solidFill>
                <a:latin typeface="Raleway"/>
                <a:ea typeface="Raleway"/>
                <a:cs typeface="Raleway"/>
                <a:sym typeface="Raleway"/>
              </a:rPr>
              <a:t>460Md</a:t>
            </a:r>
            <a:r>
              <a:rPr b="0" i="0" lang="en-US" sz="5000" u="none" cap="none" strike="noStrike">
                <a:solidFill>
                  <a:srgbClr val="3C3939"/>
                </a:solidFill>
                <a:latin typeface="Raleway"/>
                <a:ea typeface="Raleway"/>
                <a:cs typeface="Raleway"/>
                <a:sym typeface="Raleway"/>
              </a:rPr>
              <a:t>$</a:t>
            </a:r>
            <a:endParaRPr b="0" i="0" sz="5000" u="none" cap="none" strike="noStrike"/>
          </a:p>
        </p:txBody>
      </p:sp>
      <p:sp>
        <p:nvSpPr>
          <p:cNvPr id="257" name="Google Shape;257;p23"/>
          <p:cNvSpPr/>
          <p:nvPr/>
        </p:nvSpPr>
        <p:spPr>
          <a:xfrm>
            <a:off x="1405533" y="3122295"/>
            <a:ext cx="2409944" cy="301228"/>
          </a:xfrm>
          <a:prstGeom prst="rect">
            <a:avLst/>
          </a:prstGeom>
          <a:noFill/>
          <a:ln>
            <a:noFill/>
          </a:ln>
        </p:spPr>
        <p:txBody>
          <a:bodyPr anchorCtr="0" anchor="t" bIns="0" lIns="0" spcFirstLastPara="1" rIns="0" wrap="square" tIns="0">
            <a:noAutofit/>
          </a:bodyPr>
          <a:lstStyle/>
          <a:p>
            <a:pPr indent="0" lvl="0" marL="0" marR="0" rtl="0" algn="ctr">
              <a:lnSpc>
                <a:spcPct val="127027"/>
              </a:lnSpc>
              <a:spcBef>
                <a:spcPts val="0"/>
              </a:spcBef>
              <a:spcAft>
                <a:spcPts val="0"/>
              </a:spcAft>
              <a:buClr>
                <a:srgbClr val="3C3939"/>
              </a:buClr>
              <a:buSzPts val="1850"/>
              <a:buFont typeface="Raleway"/>
              <a:buNone/>
            </a:pPr>
            <a:r>
              <a:rPr b="0" i="0" lang="en-US" sz="1850" u="none" cap="none" strike="noStrike">
                <a:solidFill>
                  <a:srgbClr val="3C3939"/>
                </a:solidFill>
                <a:latin typeface="Raleway"/>
                <a:ea typeface="Raleway"/>
                <a:cs typeface="Raleway"/>
                <a:sym typeface="Raleway"/>
              </a:rPr>
              <a:t>Taille du marché</a:t>
            </a:r>
            <a:endParaRPr b="0" i="0" sz="1850" u="none" cap="none" strike="noStrike"/>
          </a:p>
        </p:txBody>
      </p:sp>
      <p:sp>
        <p:nvSpPr>
          <p:cNvPr id="258" name="Google Shape;258;p23"/>
          <p:cNvSpPr/>
          <p:nvPr/>
        </p:nvSpPr>
        <p:spPr>
          <a:xfrm>
            <a:off x="793790" y="3539133"/>
            <a:ext cx="3633549" cy="616744"/>
          </a:xfrm>
          <a:prstGeom prst="rect">
            <a:avLst/>
          </a:prstGeom>
          <a:noFill/>
          <a:ln>
            <a:noFill/>
          </a:ln>
        </p:spPr>
        <p:txBody>
          <a:bodyPr anchorCtr="0" anchor="t" bIns="0" lIns="0" spcFirstLastPara="1" rIns="0" wrap="square" tIns="0">
            <a:noAutofit/>
          </a:bodyPr>
          <a:lstStyle/>
          <a:p>
            <a:pPr indent="0" lvl="0" marL="0" marR="0" rtl="0" algn="ctr">
              <a:lnSpc>
                <a:spcPct val="160000"/>
              </a:lnSpc>
              <a:spcBef>
                <a:spcPts val="0"/>
              </a:spcBef>
              <a:spcAft>
                <a:spcPts val="0"/>
              </a:spcAft>
              <a:buClr>
                <a:srgbClr val="3C3939"/>
              </a:buClr>
              <a:buSzPts val="1500"/>
              <a:buFont typeface="Roboto"/>
              <a:buNone/>
            </a:pPr>
            <a:r>
              <a:rPr b="0" i="0" lang="en-US" sz="1500" u="none" cap="none" strike="noStrike">
                <a:solidFill>
                  <a:srgbClr val="3C3939"/>
                </a:solidFill>
                <a:latin typeface="Roboto"/>
                <a:ea typeface="Roboto"/>
                <a:cs typeface="Roboto"/>
                <a:sym typeface="Roboto"/>
              </a:rPr>
              <a:t>Valeur globale en circulation, avec une croissance annuelle de 8%</a:t>
            </a:r>
            <a:r>
              <a:rPr lang="en-US" sz="1500">
                <a:solidFill>
                  <a:srgbClr val="3C3939"/>
                </a:solidFill>
                <a:latin typeface="Roboto"/>
                <a:ea typeface="Roboto"/>
                <a:cs typeface="Roboto"/>
                <a:sym typeface="Roboto"/>
              </a:rPr>
              <a:t> du à la hausse de leur marché</a:t>
            </a:r>
            <a:endParaRPr b="0" i="0" sz="1500" u="none" cap="none" strike="noStrike"/>
          </a:p>
        </p:txBody>
      </p:sp>
      <p:sp>
        <p:nvSpPr>
          <p:cNvPr id="259" name="Google Shape;259;p23"/>
          <p:cNvSpPr/>
          <p:nvPr/>
        </p:nvSpPr>
        <p:spPr>
          <a:xfrm>
            <a:off x="4716542" y="2245281"/>
            <a:ext cx="3633668" cy="6361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C3939"/>
              </a:buClr>
              <a:buSzPts val="5000"/>
              <a:buFont typeface="Raleway"/>
              <a:buNone/>
            </a:pPr>
            <a:r>
              <a:rPr b="0" i="0" lang="en-US" sz="5000" u="none" cap="none" strike="noStrike">
                <a:solidFill>
                  <a:srgbClr val="3C3939"/>
                </a:solidFill>
                <a:latin typeface="Raleway"/>
                <a:ea typeface="Raleway"/>
                <a:cs typeface="Raleway"/>
                <a:sym typeface="Raleway"/>
              </a:rPr>
              <a:t>35%</a:t>
            </a:r>
            <a:endParaRPr b="0" i="0" sz="5000" u="none" cap="none" strike="noStrike"/>
          </a:p>
        </p:txBody>
      </p:sp>
      <p:sp>
        <p:nvSpPr>
          <p:cNvPr id="260" name="Google Shape;260;p23"/>
          <p:cNvSpPr/>
          <p:nvPr/>
        </p:nvSpPr>
        <p:spPr>
          <a:xfrm>
            <a:off x="5328404" y="3122295"/>
            <a:ext cx="2409944" cy="301228"/>
          </a:xfrm>
          <a:prstGeom prst="rect">
            <a:avLst/>
          </a:prstGeom>
          <a:noFill/>
          <a:ln>
            <a:noFill/>
          </a:ln>
        </p:spPr>
        <p:txBody>
          <a:bodyPr anchorCtr="0" anchor="t" bIns="0" lIns="0" spcFirstLastPara="1" rIns="0" wrap="square" tIns="0">
            <a:noAutofit/>
          </a:bodyPr>
          <a:lstStyle/>
          <a:p>
            <a:pPr indent="0" lvl="0" marL="0" marR="0" rtl="0" algn="ctr">
              <a:lnSpc>
                <a:spcPct val="127027"/>
              </a:lnSpc>
              <a:spcBef>
                <a:spcPts val="0"/>
              </a:spcBef>
              <a:spcAft>
                <a:spcPts val="0"/>
              </a:spcAft>
              <a:buClr>
                <a:srgbClr val="3C3939"/>
              </a:buClr>
              <a:buSzPts val="1850"/>
              <a:buFont typeface="Raleway"/>
              <a:buNone/>
            </a:pPr>
            <a:r>
              <a:rPr b="0" i="0" lang="en-US" sz="1850" u="none" cap="none" strike="noStrike">
                <a:solidFill>
                  <a:srgbClr val="3C3939"/>
                </a:solidFill>
                <a:latin typeface="Raleway"/>
                <a:ea typeface="Raleway"/>
                <a:cs typeface="Raleway"/>
                <a:sym typeface="Raleway"/>
              </a:rPr>
              <a:t>Croissance</a:t>
            </a:r>
            <a:endParaRPr b="0" i="0" sz="1850" u="none" cap="none" strike="noStrike"/>
          </a:p>
        </p:txBody>
      </p:sp>
      <p:sp>
        <p:nvSpPr>
          <p:cNvPr id="261" name="Google Shape;261;p23"/>
          <p:cNvSpPr/>
          <p:nvPr/>
        </p:nvSpPr>
        <p:spPr>
          <a:xfrm>
            <a:off x="4716542" y="3539133"/>
            <a:ext cx="3633668" cy="616744"/>
          </a:xfrm>
          <a:prstGeom prst="rect">
            <a:avLst/>
          </a:prstGeom>
          <a:noFill/>
          <a:ln>
            <a:noFill/>
          </a:ln>
        </p:spPr>
        <p:txBody>
          <a:bodyPr anchorCtr="0" anchor="t" bIns="0" lIns="0" spcFirstLastPara="1" rIns="0" wrap="square" tIns="0">
            <a:noAutofit/>
          </a:bodyPr>
          <a:lstStyle/>
          <a:p>
            <a:pPr indent="0" lvl="0" marL="0" marR="0" rtl="0" algn="ctr">
              <a:lnSpc>
                <a:spcPct val="160000"/>
              </a:lnSpc>
              <a:spcBef>
                <a:spcPts val="0"/>
              </a:spcBef>
              <a:spcAft>
                <a:spcPts val="0"/>
              </a:spcAft>
              <a:buClr>
                <a:srgbClr val="3C3939"/>
              </a:buClr>
              <a:buSzPts val="1500"/>
              <a:buFont typeface="Roboto"/>
              <a:buNone/>
            </a:pPr>
            <a:r>
              <a:rPr b="0" i="0" lang="en-US" sz="1500" u="none" cap="none" strike="noStrike">
                <a:solidFill>
                  <a:srgbClr val="3C3939"/>
                </a:solidFill>
                <a:latin typeface="Roboto"/>
                <a:ea typeface="Roboto"/>
                <a:cs typeface="Roboto"/>
                <a:sym typeface="Roboto"/>
              </a:rPr>
              <a:t>Augmentation des émissions dans le secteur technologique depuis 2019.</a:t>
            </a:r>
            <a:endParaRPr b="0" i="0" sz="1500" u="none" cap="none" strike="noStrike"/>
          </a:p>
        </p:txBody>
      </p:sp>
      <p:sp>
        <p:nvSpPr>
          <p:cNvPr id="262" name="Google Shape;262;p23"/>
          <p:cNvSpPr/>
          <p:nvPr/>
        </p:nvSpPr>
        <p:spPr>
          <a:xfrm>
            <a:off x="2755106" y="4830604"/>
            <a:ext cx="3633668" cy="6361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C3939"/>
              </a:buClr>
              <a:buSzPts val="5000"/>
              <a:buFont typeface="Raleway"/>
              <a:buNone/>
            </a:pPr>
            <a:r>
              <a:rPr b="0" i="0" lang="en-US" sz="5000" u="none" cap="none" strike="noStrike">
                <a:solidFill>
                  <a:srgbClr val="3C3939"/>
                </a:solidFill>
                <a:latin typeface="Raleway"/>
                <a:ea typeface="Raleway"/>
                <a:cs typeface="Raleway"/>
                <a:sym typeface="Raleway"/>
              </a:rPr>
              <a:t>120+</a:t>
            </a:r>
            <a:endParaRPr b="0" i="0" sz="5000" u="none" cap="none" strike="noStrike"/>
          </a:p>
        </p:txBody>
      </p:sp>
      <p:sp>
        <p:nvSpPr>
          <p:cNvPr id="263" name="Google Shape;263;p23"/>
          <p:cNvSpPr/>
          <p:nvPr/>
        </p:nvSpPr>
        <p:spPr>
          <a:xfrm>
            <a:off x="3366968" y="5707618"/>
            <a:ext cx="2409944" cy="301228"/>
          </a:xfrm>
          <a:prstGeom prst="rect">
            <a:avLst/>
          </a:prstGeom>
          <a:noFill/>
          <a:ln>
            <a:noFill/>
          </a:ln>
        </p:spPr>
        <p:txBody>
          <a:bodyPr anchorCtr="0" anchor="t" bIns="0" lIns="0" spcFirstLastPara="1" rIns="0" wrap="square" tIns="0">
            <a:noAutofit/>
          </a:bodyPr>
          <a:lstStyle/>
          <a:p>
            <a:pPr indent="0" lvl="0" marL="0" marR="0" rtl="0" algn="ctr">
              <a:lnSpc>
                <a:spcPct val="127027"/>
              </a:lnSpc>
              <a:spcBef>
                <a:spcPts val="0"/>
              </a:spcBef>
              <a:spcAft>
                <a:spcPts val="0"/>
              </a:spcAft>
              <a:buClr>
                <a:srgbClr val="3C3939"/>
              </a:buClr>
              <a:buSzPts val="1850"/>
              <a:buFont typeface="Raleway"/>
              <a:buNone/>
            </a:pPr>
            <a:r>
              <a:rPr b="0" i="0" lang="en-US" sz="1850" u="none" cap="none" strike="noStrike">
                <a:solidFill>
                  <a:srgbClr val="3C3939"/>
                </a:solidFill>
                <a:latin typeface="Raleway"/>
                <a:ea typeface="Raleway"/>
                <a:cs typeface="Raleway"/>
                <a:sym typeface="Raleway"/>
              </a:rPr>
              <a:t>Émetteurs actifs</a:t>
            </a:r>
            <a:endParaRPr b="0" i="0" sz="1850" u="none" cap="none" strike="noStrike"/>
          </a:p>
        </p:txBody>
      </p:sp>
      <p:sp>
        <p:nvSpPr>
          <p:cNvPr id="264" name="Google Shape;264;p23"/>
          <p:cNvSpPr/>
          <p:nvPr/>
        </p:nvSpPr>
        <p:spPr>
          <a:xfrm>
            <a:off x="2755106" y="6124456"/>
            <a:ext cx="3633668" cy="616744"/>
          </a:xfrm>
          <a:prstGeom prst="rect">
            <a:avLst/>
          </a:prstGeom>
          <a:noFill/>
          <a:ln>
            <a:noFill/>
          </a:ln>
        </p:spPr>
        <p:txBody>
          <a:bodyPr anchorCtr="0" anchor="t" bIns="0" lIns="0" spcFirstLastPara="1" rIns="0" wrap="square" tIns="0">
            <a:noAutofit/>
          </a:bodyPr>
          <a:lstStyle/>
          <a:p>
            <a:pPr indent="0" lvl="0" marL="0" marR="0" rtl="0" algn="ctr">
              <a:lnSpc>
                <a:spcPct val="160000"/>
              </a:lnSpc>
              <a:spcBef>
                <a:spcPts val="0"/>
              </a:spcBef>
              <a:spcAft>
                <a:spcPts val="0"/>
              </a:spcAft>
              <a:buClr>
                <a:srgbClr val="3C3939"/>
              </a:buClr>
              <a:buSzPts val="1500"/>
              <a:buFont typeface="Roboto"/>
              <a:buNone/>
            </a:pPr>
            <a:r>
              <a:rPr b="0" i="0" lang="en-US" sz="1500" u="none" cap="none" strike="noStrike">
                <a:solidFill>
                  <a:srgbClr val="3C3939"/>
                </a:solidFill>
                <a:latin typeface="Roboto"/>
                <a:ea typeface="Roboto"/>
                <a:cs typeface="Roboto"/>
                <a:sym typeface="Roboto"/>
              </a:rPr>
              <a:t>Nombre d'entreprises ayant émis des obligations convertibles en 2023.</a:t>
            </a:r>
            <a:endParaRPr b="0" i="0" sz="1500" u="none" cap="none" strike="noStrike"/>
          </a:p>
        </p:txBody>
      </p:sp>
      <p:sp>
        <p:nvSpPr>
          <p:cNvPr id="265" name="Google Shape;265;p23"/>
          <p:cNvSpPr/>
          <p:nvPr/>
        </p:nvSpPr>
        <p:spPr>
          <a:xfrm>
            <a:off x="793790" y="6958013"/>
            <a:ext cx="7556421" cy="616744"/>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1500"/>
              <a:buFont typeface="Roboto"/>
              <a:buNone/>
            </a:pPr>
            <a:r>
              <a:rPr b="0" i="0" lang="en-US" sz="1500" u="none" cap="none" strike="noStrike">
                <a:solidFill>
                  <a:srgbClr val="3C3939"/>
                </a:solidFill>
                <a:latin typeface="Roboto"/>
                <a:ea typeface="Roboto"/>
                <a:cs typeface="Roboto"/>
                <a:sym typeface="Roboto"/>
              </a:rPr>
              <a:t>Le marché évolue avec des innovations comme les obligations vertes convertibles et l'adaptation aux nouvelles réglementations financières.</a:t>
            </a:r>
            <a:endParaRPr b="0" i="0" sz="1500" u="none" cap="none" strike="noStrike"/>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preencoded.png" id="271" name="Google Shape;271;p24"/>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272" name="Google Shape;272;p24"/>
          <p:cNvSpPr/>
          <p:nvPr/>
        </p:nvSpPr>
        <p:spPr>
          <a:xfrm>
            <a:off x="793790" y="1247418"/>
            <a:ext cx="7000500" cy="7089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b="0" i="0" lang="en-US" sz="4450" u="none" cap="none" strike="noStrike">
                <a:solidFill>
                  <a:srgbClr val="1B1B27"/>
                </a:solidFill>
                <a:latin typeface="Raleway"/>
                <a:ea typeface="Raleway"/>
                <a:cs typeface="Raleway"/>
                <a:sym typeface="Raleway"/>
              </a:rPr>
              <a:t>Réglementation et fiscalité</a:t>
            </a:r>
            <a:endParaRPr b="0" i="0" sz="4450" u="none" cap="none" strike="noStrike"/>
          </a:p>
        </p:txBody>
      </p:sp>
      <p:sp>
        <p:nvSpPr>
          <p:cNvPr id="273" name="Google Shape;273;p24"/>
          <p:cNvSpPr/>
          <p:nvPr/>
        </p:nvSpPr>
        <p:spPr>
          <a:xfrm>
            <a:off x="793790" y="2296358"/>
            <a:ext cx="3664800" cy="2773800"/>
          </a:xfrm>
          <a:prstGeom prst="roundRect">
            <a:avLst>
              <a:gd fmla="val 3435"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1028224" y="2530793"/>
            <a:ext cx="28353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Cadre réglementaire</a:t>
            </a:r>
            <a:endParaRPr b="0" i="0" sz="2200" u="none" cap="none" strike="noStrike"/>
          </a:p>
        </p:txBody>
      </p:sp>
      <p:sp>
        <p:nvSpPr>
          <p:cNvPr id="275" name="Google Shape;275;p24"/>
          <p:cNvSpPr/>
          <p:nvPr/>
        </p:nvSpPr>
        <p:spPr>
          <a:xfrm>
            <a:off x="1028224" y="3021211"/>
            <a:ext cx="3195900" cy="1814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Les obligations convertibles sont soumises à des exigences légales strictes. Leur émission nécessite l'approbation de l'AMF en France.</a:t>
            </a:r>
            <a:endParaRPr b="0" i="0" sz="1750" u="none" cap="none" strike="noStrike"/>
          </a:p>
        </p:txBody>
      </p:sp>
      <p:sp>
        <p:nvSpPr>
          <p:cNvPr id="276" name="Google Shape;276;p24"/>
          <p:cNvSpPr/>
          <p:nvPr/>
        </p:nvSpPr>
        <p:spPr>
          <a:xfrm>
            <a:off x="4685467" y="2296358"/>
            <a:ext cx="3664800" cy="2773800"/>
          </a:xfrm>
          <a:prstGeom prst="roundRect">
            <a:avLst>
              <a:gd fmla="val 3435"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4919901" y="2530793"/>
            <a:ext cx="28353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Implications fiscales</a:t>
            </a:r>
            <a:endParaRPr b="0" i="0" sz="2200" u="none" cap="none" strike="noStrike"/>
          </a:p>
        </p:txBody>
      </p:sp>
      <p:sp>
        <p:nvSpPr>
          <p:cNvPr id="278" name="Google Shape;278;p24"/>
          <p:cNvSpPr/>
          <p:nvPr/>
        </p:nvSpPr>
        <p:spPr>
          <a:xfrm>
            <a:off x="4919901" y="3021211"/>
            <a:ext cx="3195900" cy="1814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Les intérêts sont imposés comme des revenus de placement. La conversion peut déclencher l'imposition des plus-values.</a:t>
            </a:r>
            <a:endParaRPr b="0" i="0" sz="1750" u="none" cap="none" strike="noStrike"/>
          </a:p>
        </p:txBody>
      </p:sp>
      <p:sp>
        <p:nvSpPr>
          <p:cNvPr id="279" name="Google Shape;279;p24"/>
          <p:cNvSpPr/>
          <p:nvPr/>
        </p:nvSpPr>
        <p:spPr>
          <a:xfrm>
            <a:off x="793790" y="5296972"/>
            <a:ext cx="7556400" cy="1685100"/>
          </a:xfrm>
          <a:prstGeom prst="roundRect">
            <a:avLst>
              <a:gd fmla="val 5654"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1028224" y="5531406"/>
            <a:ext cx="39489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Considérations internationales</a:t>
            </a:r>
            <a:endParaRPr b="0" i="0" sz="2200" u="none" cap="none" strike="noStrike"/>
          </a:p>
        </p:txBody>
      </p:sp>
      <p:sp>
        <p:nvSpPr>
          <p:cNvPr id="281" name="Google Shape;281;p24"/>
          <p:cNvSpPr/>
          <p:nvPr/>
        </p:nvSpPr>
        <p:spPr>
          <a:xfrm>
            <a:off x="1028224" y="6021824"/>
            <a:ext cx="7087500" cy="7257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Le traitement fiscal varie considérablement entre pays. Attention aux conventions fiscales pour éviter la double imposition.</a:t>
            </a:r>
            <a:endParaRPr b="0" i="0" sz="1750" u="none" cap="none" strike="noStrike"/>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preencoded.png" id="287" name="Google Shape;287;p25"/>
          <p:cNvPicPr preferRelativeResize="0"/>
          <p:nvPr/>
        </p:nvPicPr>
        <p:blipFill rotWithShape="1">
          <a:blip r:embed="rId3">
            <a:alphaModFix/>
          </a:blip>
          <a:srcRect b="0" l="0" r="0" t="0"/>
          <a:stretch/>
        </p:blipFill>
        <p:spPr>
          <a:xfrm>
            <a:off x="0" y="0"/>
            <a:ext cx="14630400" cy="2693551"/>
          </a:xfrm>
          <a:prstGeom prst="rect">
            <a:avLst/>
          </a:prstGeom>
          <a:noFill/>
          <a:ln>
            <a:noFill/>
          </a:ln>
        </p:spPr>
      </p:pic>
      <p:sp>
        <p:nvSpPr>
          <p:cNvPr id="288" name="Google Shape;288;p25"/>
          <p:cNvSpPr/>
          <p:nvPr/>
        </p:nvSpPr>
        <p:spPr>
          <a:xfrm>
            <a:off x="793790" y="3409593"/>
            <a:ext cx="9825300" cy="67350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1B1B27"/>
              </a:buClr>
              <a:buSzPts val="4200"/>
              <a:buFont typeface="Raleway"/>
              <a:buNone/>
            </a:pPr>
            <a:r>
              <a:rPr b="0" i="0" lang="en-US" sz="4200" u="none" cap="none" strike="noStrike">
                <a:solidFill>
                  <a:srgbClr val="1B1B27"/>
                </a:solidFill>
                <a:latin typeface="Raleway"/>
                <a:ea typeface="Raleway"/>
                <a:cs typeface="Raleway"/>
                <a:sym typeface="Raleway"/>
              </a:rPr>
              <a:t>Comparaison avec d'autres instruments</a:t>
            </a:r>
            <a:endParaRPr b="0" i="0" sz="4200" u="none" cap="none" strike="noStrike"/>
          </a:p>
        </p:txBody>
      </p:sp>
      <p:sp>
        <p:nvSpPr>
          <p:cNvPr id="289" name="Google Shape;289;p25"/>
          <p:cNvSpPr/>
          <p:nvPr/>
        </p:nvSpPr>
        <p:spPr>
          <a:xfrm>
            <a:off x="793790" y="4406146"/>
            <a:ext cx="13042800" cy="3107400"/>
          </a:xfrm>
          <a:prstGeom prst="roundRect">
            <a:avLst>
              <a:gd fmla="val 2913" name="adj"/>
            </a:avLst>
          </a:prstGeom>
          <a:noFill/>
          <a:ln cap="flat" cmpd="sng" w="9525">
            <a:solidFill>
              <a:srgbClr val="000000">
                <a:alpha val="784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
          <p:cNvSpPr/>
          <p:nvPr/>
        </p:nvSpPr>
        <p:spPr>
          <a:xfrm>
            <a:off x="801410" y="4413766"/>
            <a:ext cx="13027500" cy="618300"/>
          </a:xfrm>
          <a:prstGeom prst="rect">
            <a:avLst/>
          </a:prstGeom>
          <a:solidFill>
            <a:srgbClr val="FFFFFF">
              <a:alpha val="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p:nvPr/>
        </p:nvSpPr>
        <p:spPr>
          <a:xfrm>
            <a:off x="1017032" y="4550569"/>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Instrument</a:t>
            </a:r>
            <a:endParaRPr b="0" i="0" sz="1650" u="none" cap="none" strike="noStrike"/>
          </a:p>
        </p:txBody>
      </p:sp>
      <p:sp>
        <p:nvSpPr>
          <p:cNvPr id="292" name="Google Shape;292;p25"/>
          <p:cNvSpPr/>
          <p:nvPr/>
        </p:nvSpPr>
        <p:spPr>
          <a:xfrm>
            <a:off x="4277678" y="4550569"/>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Rendement potentiel</a:t>
            </a:r>
            <a:endParaRPr b="0" i="0" sz="1650" u="none" cap="none" strike="noStrike"/>
          </a:p>
        </p:txBody>
      </p:sp>
      <p:sp>
        <p:nvSpPr>
          <p:cNvPr id="293" name="Google Shape;293;p25"/>
          <p:cNvSpPr/>
          <p:nvPr/>
        </p:nvSpPr>
        <p:spPr>
          <a:xfrm>
            <a:off x="7534513" y="4550569"/>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Niveau de risque</a:t>
            </a:r>
            <a:endParaRPr b="0" i="0" sz="1650" u="none" cap="none" strike="noStrike"/>
          </a:p>
        </p:txBody>
      </p:sp>
      <p:sp>
        <p:nvSpPr>
          <p:cNvPr id="294" name="Google Shape;294;p25"/>
          <p:cNvSpPr/>
          <p:nvPr/>
        </p:nvSpPr>
        <p:spPr>
          <a:xfrm>
            <a:off x="10791349" y="4550569"/>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Caractéristique distinctive</a:t>
            </a:r>
            <a:endParaRPr b="0" i="0" sz="1650" u="none" cap="none" strike="noStrike"/>
          </a:p>
        </p:txBody>
      </p:sp>
      <p:sp>
        <p:nvSpPr>
          <p:cNvPr id="295" name="Google Shape;295;p25"/>
          <p:cNvSpPr/>
          <p:nvPr/>
        </p:nvSpPr>
        <p:spPr>
          <a:xfrm>
            <a:off x="801410" y="5032177"/>
            <a:ext cx="13027500" cy="618300"/>
          </a:xfrm>
          <a:prstGeom prst="rect">
            <a:avLst/>
          </a:prstGeom>
          <a:solidFill>
            <a:srgbClr val="000000">
              <a:alpha val="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p:nvPr/>
        </p:nvSpPr>
        <p:spPr>
          <a:xfrm>
            <a:off x="1017032" y="5168979"/>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Obligations convertibles</a:t>
            </a:r>
            <a:endParaRPr b="0" i="0" sz="1650" u="none" cap="none" strike="noStrike"/>
          </a:p>
        </p:txBody>
      </p:sp>
      <p:sp>
        <p:nvSpPr>
          <p:cNvPr id="297" name="Google Shape;297;p25"/>
          <p:cNvSpPr/>
          <p:nvPr/>
        </p:nvSpPr>
        <p:spPr>
          <a:xfrm>
            <a:off x="4277678" y="5168979"/>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Moyen à élevé</a:t>
            </a:r>
            <a:endParaRPr b="0" i="0" sz="1650" u="none" cap="none" strike="noStrike"/>
          </a:p>
        </p:txBody>
      </p:sp>
      <p:sp>
        <p:nvSpPr>
          <p:cNvPr id="298" name="Google Shape;298;p25"/>
          <p:cNvSpPr/>
          <p:nvPr/>
        </p:nvSpPr>
        <p:spPr>
          <a:xfrm>
            <a:off x="7534513" y="5168979"/>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Moyen</a:t>
            </a:r>
            <a:endParaRPr b="0" i="0" sz="1650" u="none" cap="none" strike="noStrike"/>
          </a:p>
        </p:txBody>
      </p:sp>
      <p:sp>
        <p:nvSpPr>
          <p:cNvPr id="299" name="Google Shape;299;p25"/>
          <p:cNvSpPr/>
          <p:nvPr/>
        </p:nvSpPr>
        <p:spPr>
          <a:xfrm>
            <a:off x="10791349" y="5168979"/>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Hybride obligation/action</a:t>
            </a:r>
            <a:endParaRPr b="0" i="0" sz="1650" u="none" cap="none" strike="noStrike"/>
          </a:p>
        </p:txBody>
      </p:sp>
      <p:sp>
        <p:nvSpPr>
          <p:cNvPr id="300" name="Google Shape;300;p25"/>
          <p:cNvSpPr/>
          <p:nvPr/>
        </p:nvSpPr>
        <p:spPr>
          <a:xfrm>
            <a:off x="801410" y="5650587"/>
            <a:ext cx="13027500" cy="618300"/>
          </a:xfrm>
          <a:prstGeom prst="rect">
            <a:avLst/>
          </a:prstGeom>
          <a:solidFill>
            <a:srgbClr val="FFFFFF">
              <a:alpha val="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p:nvPr/>
        </p:nvSpPr>
        <p:spPr>
          <a:xfrm>
            <a:off x="1017032" y="5787390"/>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Obligations classiques</a:t>
            </a:r>
            <a:endParaRPr b="0" i="0" sz="1650" u="none" cap="none" strike="noStrike"/>
          </a:p>
        </p:txBody>
      </p:sp>
      <p:sp>
        <p:nvSpPr>
          <p:cNvPr id="302" name="Google Shape;302;p25"/>
          <p:cNvSpPr/>
          <p:nvPr/>
        </p:nvSpPr>
        <p:spPr>
          <a:xfrm>
            <a:off x="4277678" y="5787390"/>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Fixe</a:t>
            </a:r>
            <a:endParaRPr b="0" i="0" sz="1650" u="none" cap="none" strike="noStrike"/>
          </a:p>
        </p:txBody>
      </p:sp>
      <p:sp>
        <p:nvSpPr>
          <p:cNvPr id="303" name="Google Shape;303;p25"/>
          <p:cNvSpPr/>
          <p:nvPr/>
        </p:nvSpPr>
        <p:spPr>
          <a:xfrm>
            <a:off x="7534513" y="5787390"/>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Faible à moyen</a:t>
            </a:r>
            <a:endParaRPr b="0" i="0" sz="1650" u="none" cap="none" strike="noStrike"/>
          </a:p>
        </p:txBody>
      </p:sp>
      <p:sp>
        <p:nvSpPr>
          <p:cNvPr id="304" name="Google Shape;304;p25"/>
          <p:cNvSpPr/>
          <p:nvPr/>
        </p:nvSpPr>
        <p:spPr>
          <a:xfrm>
            <a:off x="10791349" y="5787390"/>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Revenu prévisible</a:t>
            </a:r>
            <a:endParaRPr b="0" i="0" sz="1650" u="none" cap="none" strike="noStrike"/>
          </a:p>
        </p:txBody>
      </p:sp>
      <p:sp>
        <p:nvSpPr>
          <p:cNvPr id="305" name="Google Shape;305;p25"/>
          <p:cNvSpPr/>
          <p:nvPr/>
        </p:nvSpPr>
        <p:spPr>
          <a:xfrm>
            <a:off x="801410" y="6268998"/>
            <a:ext cx="13027500" cy="618300"/>
          </a:xfrm>
          <a:prstGeom prst="rect">
            <a:avLst/>
          </a:prstGeom>
          <a:solidFill>
            <a:srgbClr val="000000">
              <a:alpha val="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5"/>
          <p:cNvSpPr/>
          <p:nvPr/>
        </p:nvSpPr>
        <p:spPr>
          <a:xfrm>
            <a:off x="1017032" y="6405801"/>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Actions ordinaires</a:t>
            </a:r>
            <a:endParaRPr b="0" i="0" sz="1650" u="none" cap="none" strike="noStrike"/>
          </a:p>
        </p:txBody>
      </p:sp>
      <p:sp>
        <p:nvSpPr>
          <p:cNvPr id="307" name="Google Shape;307;p25"/>
          <p:cNvSpPr/>
          <p:nvPr/>
        </p:nvSpPr>
        <p:spPr>
          <a:xfrm>
            <a:off x="4277678" y="6405801"/>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Variable</a:t>
            </a:r>
            <a:endParaRPr b="0" i="0" sz="1650" u="none" cap="none" strike="noStrike"/>
          </a:p>
        </p:txBody>
      </p:sp>
      <p:sp>
        <p:nvSpPr>
          <p:cNvPr id="308" name="Google Shape;308;p25"/>
          <p:cNvSpPr/>
          <p:nvPr/>
        </p:nvSpPr>
        <p:spPr>
          <a:xfrm>
            <a:off x="7534513" y="6405801"/>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Élevé</a:t>
            </a:r>
            <a:endParaRPr b="0" i="0" sz="1650" u="none" cap="none" strike="noStrike"/>
          </a:p>
        </p:txBody>
      </p:sp>
      <p:sp>
        <p:nvSpPr>
          <p:cNvPr id="309" name="Google Shape;309;p25"/>
          <p:cNvSpPr/>
          <p:nvPr/>
        </p:nvSpPr>
        <p:spPr>
          <a:xfrm>
            <a:off x="10791349" y="6405801"/>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Droit de vote</a:t>
            </a:r>
            <a:endParaRPr b="0" i="0" sz="1650" u="none" cap="none" strike="noStrike"/>
          </a:p>
        </p:txBody>
      </p:sp>
      <p:sp>
        <p:nvSpPr>
          <p:cNvPr id="310" name="Google Shape;310;p25"/>
          <p:cNvSpPr/>
          <p:nvPr/>
        </p:nvSpPr>
        <p:spPr>
          <a:xfrm>
            <a:off x="801410" y="6887408"/>
            <a:ext cx="13027500" cy="618300"/>
          </a:xfrm>
          <a:prstGeom prst="rect">
            <a:avLst/>
          </a:prstGeom>
          <a:solidFill>
            <a:srgbClr val="FFFFFF">
              <a:alpha val="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5"/>
          <p:cNvSpPr/>
          <p:nvPr/>
        </p:nvSpPr>
        <p:spPr>
          <a:xfrm>
            <a:off x="1017032" y="7024211"/>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Options/Warrants</a:t>
            </a:r>
            <a:endParaRPr b="0" i="0" sz="1650" u="none" cap="none" strike="noStrike"/>
          </a:p>
        </p:txBody>
      </p:sp>
      <p:sp>
        <p:nvSpPr>
          <p:cNvPr id="312" name="Google Shape;312;p25"/>
          <p:cNvSpPr/>
          <p:nvPr/>
        </p:nvSpPr>
        <p:spPr>
          <a:xfrm>
            <a:off x="4277678" y="7024211"/>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Très variable</a:t>
            </a:r>
            <a:endParaRPr b="0" i="0" sz="1650" u="none" cap="none" strike="noStrike"/>
          </a:p>
        </p:txBody>
      </p:sp>
      <p:sp>
        <p:nvSpPr>
          <p:cNvPr id="313" name="Google Shape;313;p25"/>
          <p:cNvSpPr/>
          <p:nvPr/>
        </p:nvSpPr>
        <p:spPr>
          <a:xfrm>
            <a:off x="7534513" y="7024211"/>
            <a:ext cx="28185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Très élevé</a:t>
            </a:r>
            <a:endParaRPr b="0" i="0" sz="1650" u="none" cap="none" strike="noStrike"/>
          </a:p>
        </p:txBody>
      </p:sp>
      <p:sp>
        <p:nvSpPr>
          <p:cNvPr id="314" name="Google Shape;314;p25"/>
          <p:cNvSpPr/>
          <p:nvPr/>
        </p:nvSpPr>
        <p:spPr>
          <a:xfrm>
            <a:off x="10791349" y="7024211"/>
            <a:ext cx="2822400" cy="34470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Effet de levier important</a:t>
            </a:r>
            <a:endParaRPr b="0" i="0" sz="1650" u="none" cap="none" strike="noStrike"/>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6"/>
          <p:cNvSpPr/>
          <p:nvPr/>
        </p:nvSpPr>
        <p:spPr>
          <a:xfrm>
            <a:off x="793790" y="760571"/>
            <a:ext cx="5670600" cy="7089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b="0" i="0" lang="en-US" sz="4450" u="none" cap="none" strike="noStrike">
                <a:solidFill>
                  <a:srgbClr val="1B1B27"/>
                </a:solidFill>
                <a:latin typeface="Raleway"/>
                <a:ea typeface="Raleway"/>
                <a:cs typeface="Raleway"/>
                <a:sym typeface="Raleway"/>
              </a:rPr>
              <a:t>Gestion des risques</a:t>
            </a:r>
            <a:endParaRPr b="0" i="0" sz="4450" u="none" cap="none" strike="noStrike"/>
          </a:p>
        </p:txBody>
      </p:sp>
      <p:sp>
        <p:nvSpPr>
          <p:cNvPr id="321" name="Google Shape;321;p26"/>
          <p:cNvSpPr/>
          <p:nvPr/>
        </p:nvSpPr>
        <p:spPr>
          <a:xfrm>
            <a:off x="1276469" y="2371011"/>
            <a:ext cx="3416100" cy="35430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Techniques de couverture</a:t>
            </a:r>
            <a:endParaRPr b="0" i="0" sz="2200" u="none" cap="none" strike="noStrike"/>
          </a:p>
        </p:txBody>
      </p:sp>
      <p:sp>
        <p:nvSpPr>
          <p:cNvPr id="322" name="Google Shape;322;p26"/>
          <p:cNvSpPr/>
          <p:nvPr/>
        </p:nvSpPr>
        <p:spPr>
          <a:xfrm>
            <a:off x="793790" y="2861429"/>
            <a:ext cx="3898800" cy="725700"/>
          </a:xfrm>
          <a:prstGeom prst="rect">
            <a:avLst/>
          </a:prstGeom>
          <a:noFill/>
          <a:ln>
            <a:noFill/>
          </a:ln>
        </p:spPr>
        <p:txBody>
          <a:bodyPr anchorCtr="0" anchor="t" bIns="0" lIns="0" spcFirstLastPara="1" rIns="0" wrap="square" tIns="0">
            <a:noAutofit/>
          </a:bodyPr>
          <a:lstStyle/>
          <a:p>
            <a:pPr indent="0" lvl="0" marL="0" marR="0" rtl="0" algn="r">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Utilisation d'options et de contrats à terme</a:t>
            </a:r>
            <a:endParaRPr b="0" i="0" sz="1750" u="none" cap="none" strike="noStrike"/>
          </a:p>
        </p:txBody>
      </p:sp>
      <p:pic>
        <p:nvPicPr>
          <p:cNvPr descr="preencoded.png" id="323" name="Google Shape;323;p26"/>
          <p:cNvPicPr preferRelativeResize="0"/>
          <p:nvPr/>
        </p:nvPicPr>
        <p:blipFill rotWithShape="1">
          <a:blip r:embed="rId3">
            <a:alphaModFix/>
          </a:blip>
          <a:srcRect b="0" l="0" r="0" t="0"/>
          <a:stretch/>
        </p:blipFill>
        <p:spPr>
          <a:xfrm>
            <a:off x="5032653" y="1922978"/>
            <a:ext cx="4564975" cy="4564975"/>
          </a:xfrm>
          <a:prstGeom prst="rect">
            <a:avLst/>
          </a:prstGeom>
          <a:noFill/>
          <a:ln>
            <a:noFill/>
          </a:ln>
        </p:spPr>
      </p:pic>
      <p:sp>
        <p:nvSpPr>
          <p:cNvPr id="324" name="Google Shape;324;p26"/>
          <p:cNvSpPr/>
          <p:nvPr/>
        </p:nvSpPr>
        <p:spPr>
          <a:xfrm>
            <a:off x="6226731" y="2686050"/>
            <a:ext cx="339300" cy="424200"/>
          </a:xfrm>
          <a:prstGeom prst="rect">
            <a:avLst/>
          </a:prstGeom>
          <a:noFill/>
          <a:ln>
            <a:noFill/>
          </a:ln>
        </p:spPr>
        <p:txBody>
          <a:bodyPr anchorCtr="0" anchor="t" bIns="0" lIns="0" spcFirstLastPara="1" rIns="0" wrap="square" tIns="0">
            <a:noAutofit/>
          </a:bodyPr>
          <a:lstStyle/>
          <a:p>
            <a:pPr indent="0" lvl="0" marL="0" marR="0" rtl="0" algn="l">
              <a:lnSpc>
                <a:spcPct val="160377"/>
              </a:lnSpc>
              <a:spcBef>
                <a:spcPts val="0"/>
              </a:spcBef>
              <a:spcAft>
                <a:spcPts val="0"/>
              </a:spcAft>
              <a:buClr>
                <a:srgbClr val="3C3939"/>
              </a:buClr>
              <a:buSzPts val="2650"/>
              <a:buFont typeface="Raleway"/>
              <a:buNone/>
            </a:pPr>
            <a:r>
              <a:rPr b="0" i="0" lang="en-US" sz="2650" u="none" cap="none" strike="noStrike">
                <a:solidFill>
                  <a:srgbClr val="3C3939"/>
                </a:solidFill>
                <a:latin typeface="Raleway"/>
                <a:ea typeface="Raleway"/>
                <a:cs typeface="Raleway"/>
                <a:sym typeface="Raleway"/>
              </a:rPr>
              <a:t>1</a:t>
            </a:r>
            <a:endParaRPr b="0" i="0" sz="2650" u="none" cap="none" strike="noStrike"/>
          </a:p>
        </p:txBody>
      </p:sp>
      <p:sp>
        <p:nvSpPr>
          <p:cNvPr id="325" name="Google Shape;325;p26"/>
          <p:cNvSpPr/>
          <p:nvPr/>
        </p:nvSpPr>
        <p:spPr>
          <a:xfrm>
            <a:off x="9937790" y="2371011"/>
            <a:ext cx="28353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Diversification</a:t>
            </a:r>
            <a:endParaRPr b="0" i="0" sz="2200" u="none" cap="none" strike="noStrike"/>
          </a:p>
        </p:txBody>
      </p:sp>
      <p:sp>
        <p:nvSpPr>
          <p:cNvPr id="326" name="Google Shape;326;p26"/>
          <p:cNvSpPr/>
          <p:nvPr/>
        </p:nvSpPr>
        <p:spPr>
          <a:xfrm>
            <a:off x="9937790" y="2861429"/>
            <a:ext cx="3898800" cy="7257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Allocation équilibrée entre secteurs et régions</a:t>
            </a:r>
            <a:endParaRPr b="0" i="0" sz="1750" u="none" cap="none" strike="noStrike"/>
          </a:p>
        </p:txBody>
      </p:sp>
      <p:pic>
        <p:nvPicPr>
          <p:cNvPr descr="preencoded.png" id="327" name="Google Shape;327;p26"/>
          <p:cNvPicPr preferRelativeResize="0"/>
          <p:nvPr/>
        </p:nvPicPr>
        <p:blipFill rotWithShape="1">
          <a:blip r:embed="rId4">
            <a:alphaModFix/>
          </a:blip>
          <a:srcRect b="0" l="0" r="0" t="0"/>
          <a:stretch/>
        </p:blipFill>
        <p:spPr>
          <a:xfrm>
            <a:off x="5032653" y="1922978"/>
            <a:ext cx="4564975" cy="4564975"/>
          </a:xfrm>
          <a:prstGeom prst="rect">
            <a:avLst/>
          </a:prstGeom>
          <a:noFill/>
          <a:ln>
            <a:noFill/>
          </a:ln>
        </p:spPr>
      </p:pic>
      <p:sp>
        <p:nvSpPr>
          <p:cNvPr id="328" name="Google Shape;328;p26"/>
          <p:cNvSpPr/>
          <p:nvPr/>
        </p:nvSpPr>
        <p:spPr>
          <a:xfrm>
            <a:off x="8452604" y="3074551"/>
            <a:ext cx="339300" cy="424200"/>
          </a:xfrm>
          <a:prstGeom prst="rect">
            <a:avLst/>
          </a:prstGeom>
          <a:noFill/>
          <a:ln>
            <a:noFill/>
          </a:ln>
        </p:spPr>
        <p:txBody>
          <a:bodyPr anchorCtr="0" anchor="t" bIns="0" lIns="0" spcFirstLastPara="1" rIns="0" wrap="square" tIns="0">
            <a:noAutofit/>
          </a:bodyPr>
          <a:lstStyle/>
          <a:p>
            <a:pPr indent="0" lvl="0" marL="0" marR="0" rtl="0" algn="l">
              <a:lnSpc>
                <a:spcPct val="160377"/>
              </a:lnSpc>
              <a:spcBef>
                <a:spcPts val="0"/>
              </a:spcBef>
              <a:spcAft>
                <a:spcPts val="0"/>
              </a:spcAft>
              <a:buClr>
                <a:srgbClr val="3C3939"/>
              </a:buClr>
              <a:buSzPts val="2650"/>
              <a:buFont typeface="Raleway"/>
              <a:buNone/>
            </a:pPr>
            <a:r>
              <a:rPr b="0" i="0" lang="en-US" sz="2650" u="none" cap="none" strike="noStrike">
                <a:solidFill>
                  <a:srgbClr val="3C3939"/>
                </a:solidFill>
                <a:latin typeface="Raleway"/>
                <a:ea typeface="Raleway"/>
                <a:cs typeface="Raleway"/>
                <a:sym typeface="Raleway"/>
              </a:rPr>
              <a:t>2</a:t>
            </a:r>
            <a:endParaRPr b="0" i="0" sz="2650" u="none" cap="none" strike="noStrike"/>
          </a:p>
        </p:txBody>
      </p:sp>
      <p:sp>
        <p:nvSpPr>
          <p:cNvPr id="329" name="Google Shape;329;p26"/>
          <p:cNvSpPr/>
          <p:nvPr/>
        </p:nvSpPr>
        <p:spPr>
          <a:xfrm>
            <a:off x="9937790" y="4823579"/>
            <a:ext cx="30942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Surveillance du marché</a:t>
            </a:r>
            <a:endParaRPr b="0" i="0" sz="2200" u="none" cap="none" strike="noStrike"/>
          </a:p>
        </p:txBody>
      </p:sp>
      <p:sp>
        <p:nvSpPr>
          <p:cNvPr id="330" name="Google Shape;330;p26"/>
          <p:cNvSpPr/>
          <p:nvPr/>
        </p:nvSpPr>
        <p:spPr>
          <a:xfrm>
            <a:off x="9937790" y="5313998"/>
            <a:ext cx="3898800" cy="7257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Suivi des taux d'intérêt et indices boursiers</a:t>
            </a:r>
            <a:endParaRPr b="0" i="0" sz="1750" u="none" cap="none" strike="noStrike"/>
          </a:p>
        </p:txBody>
      </p:sp>
      <p:pic>
        <p:nvPicPr>
          <p:cNvPr descr="preencoded.png" id="331" name="Google Shape;331;p26"/>
          <p:cNvPicPr preferRelativeResize="0"/>
          <p:nvPr/>
        </p:nvPicPr>
        <p:blipFill rotWithShape="1">
          <a:blip r:embed="rId5">
            <a:alphaModFix/>
          </a:blip>
          <a:srcRect b="0" l="0" r="0" t="0"/>
          <a:stretch/>
        </p:blipFill>
        <p:spPr>
          <a:xfrm>
            <a:off x="5032653" y="1922978"/>
            <a:ext cx="4564975" cy="4564975"/>
          </a:xfrm>
          <a:prstGeom prst="rect">
            <a:avLst/>
          </a:prstGeom>
          <a:noFill/>
          <a:ln>
            <a:noFill/>
          </a:ln>
        </p:spPr>
      </p:pic>
      <p:sp>
        <p:nvSpPr>
          <p:cNvPr id="332" name="Google Shape;332;p26"/>
          <p:cNvSpPr/>
          <p:nvPr/>
        </p:nvSpPr>
        <p:spPr>
          <a:xfrm>
            <a:off x="8064103" y="5300424"/>
            <a:ext cx="339300" cy="424200"/>
          </a:xfrm>
          <a:prstGeom prst="rect">
            <a:avLst/>
          </a:prstGeom>
          <a:noFill/>
          <a:ln>
            <a:noFill/>
          </a:ln>
        </p:spPr>
        <p:txBody>
          <a:bodyPr anchorCtr="0" anchor="t" bIns="0" lIns="0" spcFirstLastPara="1" rIns="0" wrap="square" tIns="0">
            <a:noAutofit/>
          </a:bodyPr>
          <a:lstStyle/>
          <a:p>
            <a:pPr indent="0" lvl="0" marL="0" marR="0" rtl="0" algn="l">
              <a:lnSpc>
                <a:spcPct val="160377"/>
              </a:lnSpc>
              <a:spcBef>
                <a:spcPts val="0"/>
              </a:spcBef>
              <a:spcAft>
                <a:spcPts val="0"/>
              </a:spcAft>
              <a:buClr>
                <a:srgbClr val="3C3939"/>
              </a:buClr>
              <a:buSzPts val="2650"/>
              <a:buFont typeface="Raleway"/>
              <a:buNone/>
            </a:pPr>
            <a:r>
              <a:rPr b="0" i="0" lang="en-US" sz="2650" u="none" cap="none" strike="noStrike">
                <a:solidFill>
                  <a:srgbClr val="3C3939"/>
                </a:solidFill>
                <a:latin typeface="Raleway"/>
                <a:ea typeface="Raleway"/>
                <a:cs typeface="Raleway"/>
                <a:sym typeface="Raleway"/>
              </a:rPr>
              <a:t>3</a:t>
            </a:r>
            <a:endParaRPr b="0" i="0" sz="2650" u="none" cap="none" strike="noStrike"/>
          </a:p>
        </p:txBody>
      </p:sp>
      <p:sp>
        <p:nvSpPr>
          <p:cNvPr id="333" name="Google Shape;333;p26"/>
          <p:cNvSpPr/>
          <p:nvPr/>
        </p:nvSpPr>
        <p:spPr>
          <a:xfrm>
            <a:off x="1857256" y="4823579"/>
            <a:ext cx="2835300" cy="35430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Stratégies de sortie</a:t>
            </a:r>
            <a:endParaRPr b="0" i="0" sz="2200" u="none" cap="none" strike="noStrike"/>
          </a:p>
        </p:txBody>
      </p:sp>
      <p:sp>
        <p:nvSpPr>
          <p:cNvPr id="334" name="Google Shape;334;p26"/>
          <p:cNvSpPr/>
          <p:nvPr/>
        </p:nvSpPr>
        <p:spPr>
          <a:xfrm>
            <a:off x="793790" y="5313998"/>
            <a:ext cx="3898800" cy="725700"/>
          </a:xfrm>
          <a:prstGeom prst="rect">
            <a:avLst/>
          </a:prstGeom>
          <a:noFill/>
          <a:ln>
            <a:noFill/>
          </a:ln>
        </p:spPr>
        <p:txBody>
          <a:bodyPr anchorCtr="0" anchor="t" bIns="0" lIns="0" spcFirstLastPara="1" rIns="0" wrap="square" tIns="0">
            <a:noAutofit/>
          </a:bodyPr>
          <a:lstStyle/>
          <a:p>
            <a:pPr indent="0" lvl="0" marL="0" marR="0" rtl="0" algn="r">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Planification méthodique des points de sortie</a:t>
            </a:r>
            <a:endParaRPr b="0" i="0" sz="1750" u="none" cap="none" strike="noStrike"/>
          </a:p>
        </p:txBody>
      </p:sp>
      <p:pic>
        <p:nvPicPr>
          <p:cNvPr descr="preencoded.png" id="335" name="Google Shape;335;p26"/>
          <p:cNvPicPr preferRelativeResize="0"/>
          <p:nvPr/>
        </p:nvPicPr>
        <p:blipFill rotWithShape="1">
          <a:blip r:embed="rId6">
            <a:alphaModFix/>
          </a:blip>
          <a:srcRect b="0" l="0" r="0" t="0"/>
          <a:stretch/>
        </p:blipFill>
        <p:spPr>
          <a:xfrm>
            <a:off x="5032653" y="1922978"/>
            <a:ext cx="4564975" cy="4564975"/>
          </a:xfrm>
          <a:prstGeom prst="rect">
            <a:avLst/>
          </a:prstGeom>
          <a:noFill/>
          <a:ln>
            <a:noFill/>
          </a:ln>
        </p:spPr>
      </p:pic>
      <p:sp>
        <p:nvSpPr>
          <p:cNvPr id="336" name="Google Shape;336;p26"/>
          <p:cNvSpPr/>
          <p:nvPr/>
        </p:nvSpPr>
        <p:spPr>
          <a:xfrm>
            <a:off x="5838230" y="4911923"/>
            <a:ext cx="339300" cy="424200"/>
          </a:xfrm>
          <a:prstGeom prst="rect">
            <a:avLst/>
          </a:prstGeom>
          <a:noFill/>
          <a:ln>
            <a:noFill/>
          </a:ln>
        </p:spPr>
        <p:txBody>
          <a:bodyPr anchorCtr="0" anchor="t" bIns="0" lIns="0" spcFirstLastPara="1" rIns="0" wrap="square" tIns="0">
            <a:noAutofit/>
          </a:bodyPr>
          <a:lstStyle/>
          <a:p>
            <a:pPr indent="0" lvl="0" marL="0" marR="0" rtl="0" algn="l">
              <a:lnSpc>
                <a:spcPct val="160377"/>
              </a:lnSpc>
              <a:spcBef>
                <a:spcPts val="0"/>
              </a:spcBef>
              <a:spcAft>
                <a:spcPts val="0"/>
              </a:spcAft>
              <a:buClr>
                <a:srgbClr val="3C3939"/>
              </a:buClr>
              <a:buSzPts val="2650"/>
              <a:buFont typeface="Raleway"/>
              <a:buNone/>
            </a:pPr>
            <a:r>
              <a:rPr b="0" i="0" lang="en-US" sz="2650" u="none" cap="none" strike="noStrike">
                <a:solidFill>
                  <a:srgbClr val="3C3939"/>
                </a:solidFill>
                <a:latin typeface="Raleway"/>
                <a:ea typeface="Raleway"/>
                <a:cs typeface="Raleway"/>
                <a:sym typeface="Raleway"/>
              </a:rPr>
              <a:t>4</a:t>
            </a:r>
            <a:endParaRPr b="0" i="0" sz="2650" u="none" cap="none" strike="noStrike"/>
          </a:p>
        </p:txBody>
      </p:sp>
      <p:sp>
        <p:nvSpPr>
          <p:cNvPr id="337" name="Google Shape;337;p26"/>
          <p:cNvSpPr/>
          <p:nvPr/>
        </p:nvSpPr>
        <p:spPr>
          <a:xfrm>
            <a:off x="793790" y="6743105"/>
            <a:ext cx="13042800" cy="7257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Une gestion efficace des risques est essentielle pour les investisseurs en obligations convertibles. Elle permet de maximiser les rendements tout en limitant l'exposition aux fluctuations du marché.</a:t>
            </a:r>
            <a:endParaRPr b="0" i="0" sz="1750" u="none" cap="none" strike="noStrike"/>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preencoded.png" id="343" name="Google Shape;343;p27"/>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344" name="Google Shape;344;p27"/>
          <p:cNvSpPr/>
          <p:nvPr/>
        </p:nvSpPr>
        <p:spPr>
          <a:xfrm>
            <a:off x="6264354" y="612458"/>
            <a:ext cx="6951000" cy="694800"/>
          </a:xfrm>
          <a:prstGeom prst="rect">
            <a:avLst/>
          </a:prstGeom>
          <a:noFill/>
          <a:ln>
            <a:noFill/>
          </a:ln>
        </p:spPr>
        <p:txBody>
          <a:bodyPr anchorCtr="0" anchor="t" bIns="0" lIns="0" spcFirstLastPara="1" rIns="0" wrap="square" tIns="0">
            <a:noAutofit/>
          </a:bodyPr>
          <a:lstStyle/>
          <a:p>
            <a:pPr indent="0" lvl="0" marL="0" marR="0" rtl="0" algn="l">
              <a:lnSpc>
                <a:spcPct val="125287"/>
              </a:lnSpc>
              <a:spcBef>
                <a:spcPts val="0"/>
              </a:spcBef>
              <a:spcAft>
                <a:spcPts val="0"/>
              </a:spcAft>
              <a:buClr>
                <a:srgbClr val="1B1B27"/>
              </a:buClr>
              <a:buSzPts val="4350"/>
              <a:buFont typeface="Raleway"/>
              <a:buNone/>
            </a:pPr>
            <a:r>
              <a:rPr b="0" i="0" lang="en-US" sz="4350" u="none" cap="none" strike="noStrike">
                <a:solidFill>
                  <a:srgbClr val="1B1B27"/>
                </a:solidFill>
                <a:latin typeface="Raleway"/>
                <a:ea typeface="Raleway"/>
                <a:cs typeface="Raleway"/>
                <a:sym typeface="Raleway"/>
              </a:rPr>
              <a:t>Conclusion et Perspectives</a:t>
            </a:r>
            <a:endParaRPr b="0" i="0" sz="4350" u="none" cap="none" strike="noStrike"/>
          </a:p>
        </p:txBody>
      </p:sp>
      <p:pic>
        <p:nvPicPr>
          <p:cNvPr descr="preencoded.png" id="345" name="Google Shape;345;p27"/>
          <p:cNvPicPr preferRelativeResize="0"/>
          <p:nvPr/>
        </p:nvPicPr>
        <p:blipFill rotWithShape="1">
          <a:blip r:embed="rId4">
            <a:alphaModFix/>
          </a:blip>
          <a:srcRect b="0" l="0" r="0" t="0"/>
          <a:stretch/>
        </p:blipFill>
        <p:spPr>
          <a:xfrm>
            <a:off x="6264354" y="1640562"/>
            <a:ext cx="1111448" cy="1992154"/>
          </a:xfrm>
          <a:prstGeom prst="rect">
            <a:avLst/>
          </a:prstGeom>
          <a:noFill/>
          <a:ln>
            <a:noFill/>
          </a:ln>
        </p:spPr>
      </p:pic>
      <p:sp>
        <p:nvSpPr>
          <p:cNvPr id="346" name="Google Shape;346;p27"/>
          <p:cNvSpPr/>
          <p:nvPr/>
        </p:nvSpPr>
        <p:spPr>
          <a:xfrm>
            <a:off x="7709178" y="1862852"/>
            <a:ext cx="2778600" cy="347400"/>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3C3939"/>
              </a:buClr>
              <a:buSzPts val="2150"/>
              <a:buFont typeface="Raleway"/>
              <a:buNone/>
            </a:pPr>
            <a:r>
              <a:rPr b="0" i="0" lang="en-US" sz="2150" u="none" cap="none" strike="noStrike">
                <a:solidFill>
                  <a:srgbClr val="3C3939"/>
                </a:solidFill>
                <a:latin typeface="Raleway"/>
                <a:ea typeface="Raleway"/>
                <a:cs typeface="Raleway"/>
                <a:sym typeface="Raleway"/>
              </a:rPr>
              <a:t>Outil stratégique</a:t>
            </a:r>
            <a:endParaRPr b="0" i="0" sz="2150" u="none" cap="none" strike="noStrike"/>
          </a:p>
        </p:txBody>
      </p:sp>
      <p:sp>
        <p:nvSpPr>
          <p:cNvPr id="347" name="Google Shape;347;p27"/>
          <p:cNvSpPr/>
          <p:nvPr/>
        </p:nvSpPr>
        <p:spPr>
          <a:xfrm>
            <a:off x="7709178" y="2343507"/>
            <a:ext cx="6143400" cy="1066800"/>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Les obligations convertibles offrent un équilibre unique entre sécurité et potentiel de croissance. Elles constituent un atout précieux dans un portefeuille diversifié.</a:t>
            </a:r>
            <a:endParaRPr b="0" i="0" sz="1750" u="none" cap="none" strike="noStrike"/>
          </a:p>
        </p:txBody>
      </p:sp>
      <p:pic>
        <p:nvPicPr>
          <p:cNvPr descr="preencoded.png" id="348" name="Google Shape;348;p27"/>
          <p:cNvPicPr preferRelativeResize="0"/>
          <p:nvPr/>
        </p:nvPicPr>
        <p:blipFill rotWithShape="1">
          <a:blip r:embed="rId5">
            <a:alphaModFix/>
          </a:blip>
          <a:srcRect b="0" l="0" r="0" t="0"/>
          <a:stretch/>
        </p:blipFill>
        <p:spPr>
          <a:xfrm>
            <a:off x="6264354" y="3632716"/>
            <a:ext cx="1111448" cy="1992154"/>
          </a:xfrm>
          <a:prstGeom prst="rect">
            <a:avLst/>
          </a:prstGeom>
          <a:noFill/>
          <a:ln>
            <a:noFill/>
          </a:ln>
        </p:spPr>
      </p:pic>
      <p:sp>
        <p:nvSpPr>
          <p:cNvPr id="349" name="Google Shape;349;p27"/>
          <p:cNvSpPr/>
          <p:nvPr/>
        </p:nvSpPr>
        <p:spPr>
          <a:xfrm>
            <a:off x="7709178" y="3855006"/>
            <a:ext cx="2778600" cy="347400"/>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3C3939"/>
              </a:buClr>
              <a:buSzPts val="2150"/>
              <a:buFont typeface="Raleway"/>
              <a:buNone/>
            </a:pPr>
            <a:r>
              <a:rPr b="0" i="0" lang="en-US" sz="2150" u="none" cap="none" strike="noStrike">
                <a:solidFill>
                  <a:srgbClr val="3C3939"/>
                </a:solidFill>
                <a:latin typeface="Raleway"/>
                <a:ea typeface="Raleway"/>
                <a:cs typeface="Raleway"/>
                <a:sym typeface="Raleway"/>
              </a:rPr>
              <a:t>Diligence raisonnable</a:t>
            </a:r>
            <a:endParaRPr b="0" i="0" sz="2150" u="none" cap="none" strike="noStrike"/>
          </a:p>
        </p:txBody>
      </p:sp>
      <p:sp>
        <p:nvSpPr>
          <p:cNvPr id="350" name="Google Shape;350;p27"/>
          <p:cNvSpPr/>
          <p:nvPr/>
        </p:nvSpPr>
        <p:spPr>
          <a:xfrm>
            <a:off x="7709178" y="4335661"/>
            <a:ext cx="6143400" cy="1066800"/>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L'analyse approfondie des émetteurs, des conditions de marché et des clauses spécifiques reste indispensable avant tout investissement.</a:t>
            </a:r>
            <a:endParaRPr b="0" i="0" sz="1750" u="none" cap="none" strike="noStrike"/>
          </a:p>
        </p:txBody>
      </p:sp>
      <p:pic>
        <p:nvPicPr>
          <p:cNvPr descr="preencoded.png" id="351" name="Google Shape;351;p27"/>
          <p:cNvPicPr preferRelativeResize="0"/>
          <p:nvPr/>
        </p:nvPicPr>
        <p:blipFill rotWithShape="1">
          <a:blip r:embed="rId6">
            <a:alphaModFix/>
          </a:blip>
          <a:srcRect b="0" l="0" r="0" t="0"/>
          <a:stretch/>
        </p:blipFill>
        <p:spPr>
          <a:xfrm>
            <a:off x="6264354" y="5624870"/>
            <a:ext cx="1111448" cy="1992154"/>
          </a:xfrm>
          <a:prstGeom prst="rect">
            <a:avLst/>
          </a:prstGeom>
          <a:noFill/>
          <a:ln>
            <a:noFill/>
          </a:ln>
        </p:spPr>
      </p:pic>
      <p:sp>
        <p:nvSpPr>
          <p:cNvPr id="352" name="Google Shape;352;p27"/>
          <p:cNvSpPr/>
          <p:nvPr/>
        </p:nvSpPr>
        <p:spPr>
          <a:xfrm>
            <a:off x="7709178" y="5847159"/>
            <a:ext cx="2778600" cy="347400"/>
          </a:xfrm>
          <a:prstGeom prst="rect">
            <a:avLst/>
          </a:prstGeom>
          <a:noFill/>
          <a:ln>
            <a:noFill/>
          </a:ln>
        </p:spPr>
        <p:txBody>
          <a:bodyPr anchorCtr="0" anchor="t" bIns="0" lIns="0" spcFirstLastPara="1" rIns="0" wrap="square" tIns="0">
            <a:noAutofit/>
          </a:bodyPr>
          <a:lstStyle/>
          <a:p>
            <a:pPr indent="0" lvl="0" marL="0" marR="0" rtl="0" algn="l">
              <a:lnSpc>
                <a:spcPct val="125581"/>
              </a:lnSpc>
              <a:spcBef>
                <a:spcPts val="0"/>
              </a:spcBef>
              <a:spcAft>
                <a:spcPts val="0"/>
              </a:spcAft>
              <a:buClr>
                <a:srgbClr val="3C3939"/>
              </a:buClr>
              <a:buSzPts val="2150"/>
              <a:buFont typeface="Raleway"/>
              <a:buNone/>
            </a:pPr>
            <a:r>
              <a:rPr b="0" i="0" lang="en-US" sz="2150" u="none" cap="none" strike="noStrike">
                <a:solidFill>
                  <a:srgbClr val="3C3939"/>
                </a:solidFill>
                <a:latin typeface="Raleway"/>
                <a:ea typeface="Raleway"/>
                <a:cs typeface="Raleway"/>
                <a:sym typeface="Raleway"/>
              </a:rPr>
              <a:t>Perspectives d'avenir</a:t>
            </a:r>
            <a:endParaRPr b="0" i="0" sz="2150" u="none" cap="none" strike="noStrike"/>
          </a:p>
        </p:txBody>
      </p:sp>
      <p:sp>
        <p:nvSpPr>
          <p:cNvPr id="353" name="Google Shape;353;p27"/>
          <p:cNvSpPr/>
          <p:nvPr/>
        </p:nvSpPr>
        <p:spPr>
          <a:xfrm>
            <a:off x="7709178" y="6327815"/>
            <a:ext cx="6143400" cy="1066800"/>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Le marché des obligations convertibles devrait continuer à se développer. Les innovations en matière de structuration offriront de nouvelles opportunités.</a:t>
            </a:r>
            <a:endParaRPr b="0" i="0" sz="1750" u="none" cap="none" strike="noStrike"/>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8"/>
          <p:cNvSpPr/>
          <p:nvPr/>
        </p:nvSpPr>
        <p:spPr>
          <a:xfrm>
            <a:off x="1487922" y="612450"/>
            <a:ext cx="11727300" cy="694800"/>
          </a:xfrm>
          <a:prstGeom prst="rect">
            <a:avLst/>
          </a:prstGeom>
          <a:noFill/>
          <a:ln>
            <a:noFill/>
          </a:ln>
        </p:spPr>
        <p:txBody>
          <a:bodyPr anchorCtr="0" anchor="t" bIns="0" lIns="0" spcFirstLastPara="1" rIns="0" wrap="square" tIns="0">
            <a:noAutofit/>
          </a:bodyPr>
          <a:lstStyle/>
          <a:p>
            <a:pPr indent="0" lvl="0" marL="0" marR="0" rtl="0" algn="l">
              <a:lnSpc>
                <a:spcPct val="125287"/>
              </a:lnSpc>
              <a:spcBef>
                <a:spcPts val="0"/>
              </a:spcBef>
              <a:spcAft>
                <a:spcPts val="0"/>
              </a:spcAft>
              <a:buClr>
                <a:srgbClr val="1B1B27"/>
              </a:buClr>
              <a:buSzPts val="4350"/>
              <a:buFont typeface="Raleway"/>
              <a:buNone/>
            </a:pPr>
            <a:r>
              <a:rPr lang="en-US" sz="4350">
                <a:solidFill>
                  <a:srgbClr val="1B1B27"/>
                </a:solidFill>
                <a:latin typeface="Raleway"/>
                <a:ea typeface="Raleway"/>
                <a:cs typeface="Raleway"/>
                <a:sym typeface="Raleway"/>
              </a:rPr>
              <a:t>Un outil financier fort utile et méconnu possédant les faiblesses de ses forces</a:t>
            </a:r>
            <a:endParaRPr b="0" i="0" sz="4350" u="none" cap="none" strike="noStrike"/>
          </a:p>
        </p:txBody>
      </p:sp>
      <p:sp>
        <p:nvSpPr>
          <p:cNvPr id="360" name="Google Shape;360;p28"/>
          <p:cNvSpPr/>
          <p:nvPr/>
        </p:nvSpPr>
        <p:spPr>
          <a:xfrm>
            <a:off x="1487925" y="2550325"/>
            <a:ext cx="9582600" cy="1979700"/>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1750"/>
              <a:buFont typeface="Roboto"/>
              <a:buNone/>
            </a:pPr>
            <a:r>
              <a:rPr lang="en-US" sz="1750">
                <a:solidFill>
                  <a:srgbClr val="3C3939"/>
                </a:solidFill>
                <a:latin typeface="Roboto"/>
                <a:ea typeface="Roboto"/>
                <a:cs typeface="Roboto"/>
                <a:sym typeface="Roboto"/>
              </a:rPr>
              <a:t>A cause de sa faible liquidité et du manque de profondeur du marché, c’est un produit de niche qu’il est plus </a:t>
            </a:r>
            <a:r>
              <a:rPr lang="en-US" sz="1750">
                <a:solidFill>
                  <a:srgbClr val="3C3939"/>
                </a:solidFill>
                <a:latin typeface="Roboto"/>
                <a:ea typeface="Roboto"/>
                <a:cs typeface="Roboto"/>
                <a:sym typeface="Roboto"/>
              </a:rPr>
              <a:t>difficile</a:t>
            </a:r>
            <a:r>
              <a:rPr lang="en-US" sz="1750">
                <a:solidFill>
                  <a:srgbClr val="3C3939"/>
                </a:solidFill>
                <a:latin typeface="Roboto"/>
                <a:ea typeface="Roboto"/>
                <a:cs typeface="Roboto"/>
                <a:sym typeface="Roboto"/>
              </a:rPr>
              <a:t> de vendre. </a:t>
            </a:r>
            <a:endParaRPr sz="1750">
              <a:solidFill>
                <a:srgbClr val="3C3939"/>
              </a:solidFill>
              <a:latin typeface="Roboto"/>
              <a:ea typeface="Roboto"/>
              <a:cs typeface="Roboto"/>
              <a:sym typeface="Roboto"/>
            </a:endParaRPr>
          </a:p>
          <a:p>
            <a:pPr indent="0" lvl="0" marL="0" marR="0" rtl="0" algn="l">
              <a:lnSpc>
                <a:spcPct val="160000"/>
              </a:lnSpc>
              <a:spcBef>
                <a:spcPts val="0"/>
              </a:spcBef>
              <a:spcAft>
                <a:spcPts val="0"/>
              </a:spcAft>
              <a:buClr>
                <a:srgbClr val="3C3939"/>
              </a:buClr>
              <a:buSzPts val="1750"/>
              <a:buFont typeface="Roboto"/>
              <a:buNone/>
            </a:pPr>
            <a:r>
              <a:rPr lang="en-US" sz="1750">
                <a:solidFill>
                  <a:srgbClr val="3C3939"/>
                </a:solidFill>
                <a:latin typeface="Roboto"/>
                <a:ea typeface="Roboto"/>
                <a:cs typeface="Roboto"/>
                <a:sym typeface="Roboto"/>
              </a:rPr>
              <a:t>Il possède cependant une meilleure notation en </a:t>
            </a:r>
            <a:r>
              <a:rPr lang="en-US" sz="1750">
                <a:solidFill>
                  <a:srgbClr val="3C3939"/>
                </a:solidFill>
                <a:latin typeface="Roboto"/>
                <a:ea typeface="Roboto"/>
                <a:cs typeface="Roboto"/>
                <a:sym typeface="Roboto"/>
              </a:rPr>
              <a:t>liquidité</a:t>
            </a:r>
            <a:r>
              <a:rPr lang="en-US" sz="1750">
                <a:solidFill>
                  <a:srgbClr val="3C3939"/>
                </a:solidFill>
                <a:latin typeface="Roboto"/>
                <a:ea typeface="Roboto"/>
                <a:cs typeface="Roboto"/>
                <a:sym typeface="Roboto"/>
              </a:rPr>
              <a:t> bancaire que des actions brutes.</a:t>
            </a:r>
            <a:endParaRPr sz="1750">
              <a:solidFill>
                <a:srgbClr val="3C3939"/>
              </a:solidFill>
              <a:latin typeface="Roboto"/>
              <a:ea typeface="Roboto"/>
              <a:cs typeface="Roboto"/>
              <a:sym typeface="Roboto"/>
            </a:endParaRPr>
          </a:p>
          <a:p>
            <a:pPr indent="0" lvl="0" marL="0" marR="0" rtl="0" algn="l">
              <a:lnSpc>
                <a:spcPct val="160000"/>
              </a:lnSpc>
              <a:spcBef>
                <a:spcPts val="0"/>
              </a:spcBef>
              <a:spcAft>
                <a:spcPts val="0"/>
              </a:spcAft>
              <a:buClr>
                <a:srgbClr val="3C3939"/>
              </a:buClr>
              <a:buSzPts val="1750"/>
              <a:buFont typeface="Roboto"/>
              <a:buNone/>
            </a:pPr>
            <a:r>
              <a:t/>
            </a:r>
            <a:endParaRPr sz="1750">
              <a:solidFill>
                <a:srgbClr val="3C3939"/>
              </a:solidFill>
              <a:latin typeface="Roboto"/>
              <a:ea typeface="Roboto"/>
              <a:cs typeface="Roboto"/>
              <a:sym typeface="Roboto"/>
            </a:endParaRPr>
          </a:p>
          <a:p>
            <a:pPr indent="0" lvl="0" marL="0" marR="0" rtl="0" algn="l">
              <a:lnSpc>
                <a:spcPct val="160000"/>
              </a:lnSpc>
              <a:spcBef>
                <a:spcPts val="0"/>
              </a:spcBef>
              <a:spcAft>
                <a:spcPts val="0"/>
              </a:spcAft>
              <a:buClr>
                <a:srgbClr val="3C3939"/>
              </a:buClr>
              <a:buSzPts val="1750"/>
              <a:buFont typeface="Roboto"/>
              <a:buNone/>
            </a:pPr>
            <a:r>
              <a:t/>
            </a:r>
            <a:endParaRPr sz="1750">
              <a:solidFill>
                <a:srgbClr val="3C3939"/>
              </a:solidFill>
              <a:latin typeface="Roboto"/>
              <a:ea typeface="Roboto"/>
              <a:cs typeface="Roboto"/>
              <a:sym typeface="Roboto"/>
            </a:endParaRPr>
          </a:p>
          <a:p>
            <a:pPr indent="0" lvl="0" marL="0" marR="0" rtl="0" algn="l">
              <a:lnSpc>
                <a:spcPct val="160000"/>
              </a:lnSpc>
              <a:spcBef>
                <a:spcPts val="0"/>
              </a:spcBef>
              <a:spcAft>
                <a:spcPts val="0"/>
              </a:spcAft>
              <a:buClr>
                <a:srgbClr val="3C3939"/>
              </a:buClr>
              <a:buSzPts val="1750"/>
              <a:buFont typeface="Roboto"/>
              <a:buNone/>
            </a:pPr>
            <a:r>
              <a:rPr lang="en-US" sz="1750">
                <a:solidFill>
                  <a:srgbClr val="3C3939"/>
                </a:solidFill>
                <a:latin typeface="Roboto"/>
                <a:ea typeface="Roboto"/>
                <a:cs typeface="Roboto"/>
                <a:sym typeface="Roboto"/>
              </a:rPr>
              <a:t>Pour plus d’approfondissement sur la liquidité bancaire, qui influence le prix des produits financiers et par là tout le marché de l’investissement, vous pouvez suivre notre conférence sur la gestion de patrimoine et la liquidité.</a:t>
            </a:r>
            <a:endParaRPr sz="1750">
              <a:solidFill>
                <a:srgbClr val="3C3939"/>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a:off x="2145725" y="1968300"/>
            <a:ext cx="10578300" cy="9759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lang="en-US" sz="4450"/>
              <a:t>Pourquoi les obligations convertibles ?</a:t>
            </a:r>
            <a:endParaRPr b="0" i="0" sz="4450" u="none" cap="none" strike="noStrike"/>
          </a:p>
        </p:txBody>
      </p:sp>
      <p:sp>
        <p:nvSpPr>
          <p:cNvPr id="79" name="Google Shape;79;p14"/>
          <p:cNvSpPr/>
          <p:nvPr/>
        </p:nvSpPr>
        <p:spPr>
          <a:xfrm>
            <a:off x="2138128" y="3452400"/>
            <a:ext cx="9570000" cy="14517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lang="en-US" sz="1750">
                <a:solidFill>
                  <a:srgbClr val="3C3939"/>
                </a:solidFill>
                <a:latin typeface="Roboto"/>
                <a:ea typeface="Roboto"/>
                <a:cs typeface="Roboto"/>
                <a:sym typeface="Roboto"/>
              </a:rPr>
              <a:t>Les obligations convertibles peuvent s’apparenter à des instruments qui bénéficient d’une protection à la baisse par leur partie obligation et </a:t>
            </a:r>
            <a:r>
              <a:rPr lang="en-US" sz="1750">
                <a:solidFill>
                  <a:srgbClr val="3C3939"/>
                </a:solidFill>
                <a:latin typeface="Roboto"/>
                <a:ea typeface="Roboto"/>
                <a:cs typeface="Roboto"/>
                <a:sym typeface="Roboto"/>
              </a:rPr>
              <a:t>peuvent</a:t>
            </a:r>
            <a:r>
              <a:rPr lang="en-US" sz="1750">
                <a:solidFill>
                  <a:srgbClr val="3C3939"/>
                </a:solidFill>
                <a:latin typeface="Roboto"/>
                <a:ea typeface="Roboto"/>
                <a:cs typeface="Roboto"/>
                <a:sym typeface="Roboto"/>
              </a:rPr>
              <a:t> bénéficier d’une hausse de leur sous </a:t>
            </a:r>
            <a:r>
              <a:rPr lang="en-US" sz="1750">
                <a:solidFill>
                  <a:srgbClr val="3C3939"/>
                </a:solidFill>
                <a:latin typeface="Roboto"/>
                <a:ea typeface="Roboto"/>
                <a:cs typeface="Roboto"/>
                <a:sym typeface="Roboto"/>
              </a:rPr>
              <a:t>jacent</a:t>
            </a:r>
            <a:r>
              <a:rPr lang="en-US" sz="1750">
                <a:solidFill>
                  <a:srgbClr val="3C3939"/>
                </a:solidFill>
                <a:latin typeface="Roboto"/>
                <a:ea typeface="Roboto"/>
                <a:cs typeface="Roboto"/>
                <a:sym typeface="Roboto"/>
              </a:rPr>
              <a:t> action si les marché se portent bien et les entreprises auxquelles ils sont adossés</a:t>
            </a:r>
            <a:endParaRPr b="0" i="0" sz="1750" u="none" cap="none" strike="noStrike"/>
          </a:p>
        </p:txBody>
      </p:sp>
      <p:sp>
        <p:nvSpPr>
          <p:cNvPr id="80" name="Google Shape;80;p14"/>
          <p:cNvSpPr/>
          <p:nvPr/>
        </p:nvSpPr>
        <p:spPr>
          <a:xfrm>
            <a:off x="2138115" y="4904100"/>
            <a:ext cx="7556400" cy="7257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lang="en-US" sz="1750">
                <a:solidFill>
                  <a:srgbClr val="3C3939"/>
                </a:solidFill>
                <a:latin typeface="Roboto"/>
                <a:ea typeface="Roboto"/>
                <a:cs typeface="Roboto"/>
                <a:sym typeface="Roboto"/>
              </a:rPr>
              <a:t>Ils apportent une protection relative de l’investissement </a:t>
            </a:r>
            <a:endParaRPr b="0" i="0" sz="1750" u="none" cap="none" strike="noStrike"/>
          </a:p>
        </p:txBody>
      </p:sp>
      <p:sp>
        <p:nvSpPr>
          <p:cNvPr id="81" name="Google Shape;81;p14"/>
          <p:cNvSpPr/>
          <p:nvPr/>
        </p:nvSpPr>
        <p:spPr>
          <a:xfrm>
            <a:off x="793790" y="6510338"/>
            <a:ext cx="363000" cy="363000"/>
          </a:xfrm>
          <a:prstGeom prst="roundRect">
            <a:avLst>
              <a:gd fmla="val 25194296"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p:nvPr/>
        </p:nvSpPr>
        <p:spPr>
          <a:xfrm>
            <a:off x="793790" y="1074539"/>
            <a:ext cx="7556421"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b="0" i="0" lang="en-US" sz="4450" u="none" cap="none" strike="noStrike">
                <a:solidFill>
                  <a:srgbClr val="1B1B27"/>
                </a:solidFill>
                <a:latin typeface="Raleway"/>
                <a:ea typeface="Raleway"/>
                <a:cs typeface="Raleway"/>
                <a:sym typeface="Raleway"/>
              </a:rPr>
              <a:t>Qu'est-ce qu'une obligation convertible ?</a:t>
            </a:r>
            <a:endParaRPr b="0" i="0" sz="4450" u="none" cap="none" strike="noStrike"/>
          </a:p>
        </p:txBody>
      </p:sp>
      <p:sp>
        <p:nvSpPr>
          <p:cNvPr id="88" name="Google Shape;88;p15"/>
          <p:cNvSpPr/>
          <p:nvPr/>
        </p:nvSpPr>
        <p:spPr>
          <a:xfrm>
            <a:off x="793790" y="2832259"/>
            <a:ext cx="3664863" cy="2410897"/>
          </a:xfrm>
          <a:prstGeom prst="roundRect">
            <a:avLst>
              <a:gd fmla="val 3952"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1028224" y="3066693"/>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Définition</a:t>
            </a:r>
            <a:endParaRPr b="0" i="0" sz="2200" u="none" cap="none" strike="noStrike"/>
          </a:p>
        </p:txBody>
      </p:sp>
      <p:sp>
        <p:nvSpPr>
          <p:cNvPr id="90" name="Google Shape;90;p15"/>
          <p:cNvSpPr/>
          <p:nvPr/>
        </p:nvSpPr>
        <p:spPr>
          <a:xfrm>
            <a:off x="1028224" y="3557111"/>
            <a:ext cx="3195995"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Une obligation pouvant être échangée contre un nombre prédéterminé d'actions de l'émetteur à un prix fixé.</a:t>
            </a:r>
            <a:endParaRPr b="0" i="0" sz="1750" u="none" cap="none" strike="noStrike"/>
          </a:p>
        </p:txBody>
      </p:sp>
      <p:sp>
        <p:nvSpPr>
          <p:cNvPr id="91" name="Google Shape;91;p15"/>
          <p:cNvSpPr/>
          <p:nvPr/>
        </p:nvSpPr>
        <p:spPr>
          <a:xfrm>
            <a:off x="4685467" y="2832259"/>
            <a:ext cx="3664863" cy="2410897"/>
          </a:xfrm>
          <a:prstGeom prst="roundRect">
            <a:avLst>
              <a:gd fmla="val 3952"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4919901" y="3066693"/>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Prix de conversion</a:t>
            </a:r>
            <a:endParaRPr b="0" i="0" sz="2200" u="none" cap="none" strike="noStrike"/>
          </a:p>
        </p:txBody>
      </p:sp>
      <p:sp>
        <p:nvSpPr>
          <p:cNvPr id="93" name="Google Shape;93;p15"/>
          <p:cNvSpPr/>
          <p:nvPr/>
        </p:nvSpPr>
        <p:spPr>
          <a:xfrm>
            <a:off x="4919901" y="3557111"/>
            <a:ext cx="3195995"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Valeur de l'action fixée à l'émission pour la conversion de l'obligation.</a:t>
            </a:r>
            <a:endParaRPr b="0" i="0" sz="1750" u="none" cap="none" strike="noStrike"/>
          </a:p>
        </p:txBody>
      </p:sp>
      <p:sp>
        <p:nvSpPr>
          <p:cNvPr id="94" name="Google Shape;94;p15"/>
          <p:cNvSpPr/>
          <p:nvPr/>
        </p:nvSpPr>
        <p:spPr>
          <a:xfrm>
            <a:off x="793790" y="5469969"/>
            <a:ext cx="7556421" cy="1685092"/>
          </a:xfrm>
          <a:prstGeom prst="roundRect">
            <a:avLst>
              <a:gd fmla="val 5654"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1028224" y="5704403"/>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Ratio de conversion</a:t>
            </a:r>
            <a:endParaRPr b="0" i="0" sz="2200" u="none" cap="none" strike="noStrike"/>
          </a:p>
        </p:txBody>
      </p:sp>
      <p:sp>
        <p:nvSpPr>
          <p:cNvPr id="96" name="Google Shape;96;p15"/>
          <p:cNvSpPr/>
          <p:nvPr/>
        </p:nvSpPr>
        <p:spPr>
          <a:xfrm>
            <a:off x="1028224" y="6194822"/>
            <a:ext cx="7087553"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Nombre d'actions obtenues pour chaque obligation lors de la conversion.</a:t>
            </a:r>
            <a:endParaRPr b="0" i="0" sz="1750" u="none" cap="none" strike="no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preencoded.png" id="102" name="Google Shape;102;p16"/>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103" name="Google Shape;103;p16"/>
          <p:cNvSpPr/>
          <p:nvPr/>
        </p:nvSpPr>
        <p:spPr>
          <a:xfrm>
            <a:off x="6280190" y="1509355"/>
            <a:ext cx="7556421"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b="0" i="0" lang="en-US" sz="4450" u="none" cap="none" strike="noStrike">
                <a:solidFill>
                  <a:srgbClr val="1B1B27"/>
                </a:solidFill>
                <a:latin typeface="Raleway"/>
                <a:ea typeface="Raleway"/>
                <a:cs typeface="Raleway"/>
                <a:sym typeface="Raleway"/>
              </a:rPr>
              <a:t>Caractéristiques des obligations convertibles</a:t>
            </a:r>
            <a:endParaRPr b="0" i="0" sz="4450" u="none" cap="none" strike="noStrike"/>
          </a:p>
        </p:txBody>
      </p:sp>
      <p:pic>
        <p:nvPicPr>
          <p:cNvPr descr="preencoded.png" id="104" name="Google Shape;104;p16"/>
          <p:cNvPicPr preferRelativeResize="0"/>
          <p:nvPr/>
        </p:nvPicPr>
        <p:blipFill rotWithShape="1">
          <a:blip r:embed="rId4">
            <a:alphaModFix/>
          </a:blip>
          <a:srcRect b="0" l="0" r="0" t="0"/>
          <a:stretch/>
        </p:blipFill>
        <p:spPr>
          <a:xfrm>
            <a:off x="6280190" y="3267075"/>
            <a:ext cx="566976" cy="566976"/>
          </a:xfrm>
          <a:prstGeom prst="rect">
            <a:avLst/>
          </a:prstGeom>
          <a:noFill/>
          <a:ln>
            <a:noFill/>
          </a:ln>
        </p:spPr>
      </p:pic>
      <p:sp>
        <p:nvSpPr>
          <p:cNvPr id="105" name="Google Shape;105;p16"/>
          <p:cNvSpPr/>
          <p:nvPr/>
        </p:nvSpPr>
        <p:spPr>
          <a:xfrm>
            <a:off x="6280190" y="4060865"/>
            <a:ext cx="2291953"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Date d'échéance</a:t>
            </a:r>
            <a:endParaRPr b="0" i="0" sz="2200" u="none" cap="none" strike="noStrike"/>
          </a:p>
        </p:txBody>
      </p:sp>
      <p:sp>
        <p:nvSpPr>
          <p:cNvPr id="106" name="Google Shape;106;p16"/>
          <p:cNvSpPr/>
          <p:nvPr/>
        </p:nvSpPr>
        <p:spPr>
          <a:xfrm>
            <a:off x="6280190" y="4551283"/>
            <a:ext cx="2291953" cy="181451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Date à laquelle l'obligation sera remboursée si elle n'est pas convertie en actions.</a:t>
            </a:r>
            <a:endParaRPr b="0" i="0" sz="1750" u="none" cap="none" strike="noStrike"/>
          </a:p>
        </p:txBody>
      </p:sp>
      <p:pic>
        <p:nvPicPr>
          <p:cNvPr descr="preencoded.png" id="107" name="Google Shape;107;p16"/>
          <p:cNvPicPr preferRelativeResize="0"/>
          <p:nvPr/>
        </p:nvPicPr>
        <p:blipFill rotWithShape="1">
          <a:blip r:embed="rId5">
            <a:alphaModFix/>
          </a:blip>
          <a:srcRect b="0" l="0" r="0" t="0"/>
          <a:stretch/>
        </p:blipFill>
        <p:spPr>
          <a:xfrm>
            <a:off x="8912304" y="3267075"/>
            <a:ext cx="566976" cy="566976"/>
          </a:xfrm>
          <a:prstGeom prst="rect">
            <a:avLst/>
          </a:prstGeom>
          <a:noFill/>
          <a:ln>
            <a:noFill/>
          </a:ln>
        </p:spPr>
      </p:pic>
      <p:sp>
        <p:nvSpPr>
          <p:cNvPr id="108" name="Google Shape;108;p16"/>
          <p:cNvSpPr/>
          <p:nvPr/>
        </p:nvSpPr>
        <p:spPr>
          <a:xfrm>
            <a:off x="8912304" y="4060865"/>
            <a:ext cx="2292072"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Coupon périodique</a:t>
            </a:r>
            <a:endParaRPr b="0" i="0" sz="2200" u="none" cap="none" strike="noStrike"/>
          </a:p>
        </p:txBody>
      </p:sp>
      <p:sp>
        <p:nvSpPr>
          <p:cNvPr id="109" name="Google Shape;109;p16"/>
          <p:cNvSpPr/>
          <p:nvPr/>
        </p:nvSpPr>
        <p:spPr>
          <a:xfrm>
            <a:off x="8912304" y="4905613"/>
            <a:ext cx="2292072"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Paiement d'intérêts régulier versé aux détenteurs de l'obligation.</a:t>
            </a:r>
            <a:endParaRPr b="0" i="0" sz="1750" u="none" cap="none" strike="noStrike"/>
          </a:p>
        </p:txBody>
      </p:sp>
      <p:pic>
        <p:nvPicPr>
          <p:cNvPr descr="preencoded.png" id="110" name="Google Shape;110;p16"/>
          <p:cNvPicPr preferRelativeResize="0"/>
          <p:nvPr/>
        </p:nvPicPr>
        <p:blipFill rotWithShape="1">
          <a:blip r:embed="rId6">
            <a:alphaModFix/>
          </a:blip>
          <a:srcRect b="0" l="0" r="0" t="0"/>
          <a:stretch/>
        </p:blipFill>
        <p:spPr>
          <a:xfrm>
            <a:off x="11544538" y="3267075"/>
            <a:ext cx="566976" cy="566976"/>
          </a:xfrm>
          <a:prstGeom prst="rect">
            <a:avLst/>
          </a:prstGeom>
          <a:noFill/>
          <a:ln>
            <a:noFill/>
          </a:ln>
        </p:spPr>
      </p:pic>
      <p:sp>
        <p:nvSpPr>
          <p:cNvPr id="111" name="Google Shape;111;p16"/>
          <p:cNvSpPr/>
          <p:nvPr/>
        </p:nvSpPr>
        <p:spPr>
          <a:xfrm>
            <a:off x="11544538" y="4060865"/>
            <a:ext cx="2291953"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Conditions de conversion</a:t>
            </a:r>
            <a:endParaRPr b="0" i="0" sz="2200" u="none" cap="none" strike="noStrike"/>
          </a:p>
        </p:txBody>
      </p:sp>
      <p:sp>
        <p:nvSpPr>
          <p:cNvPr id="112" name="Google Shape;112;p16"/>
          <p:cNvSpPr/>
          <p:nvPr/>
        </p:nvSpPr>
        <p:spPr>
          <a:xfrm>
            <a:off x="11544538" y="4905613"/>
            <a:ext cx="2291953" cy="181451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Paramètres qui déterminent quand et comment l'obligation peut être convertie en actions.</a:t>
            </a:r>
            <a:endParaRPr b="0" i="0" sz="1750" u="none" cap="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preencoded.png" id="118" name="Google Shape;118;p17"/>
          <p:cNvPicPr preferRelativeResize="0"/>
          <p:nvPr/>
        </p:nvPicPr>
        <p:blipFill rotWithShape="1">
          <a:blip r:embed="rId3">
            <a:alphaModFix/>
          </a:blip>
          <a:srcRect b="0" l="0" r="0" t="0"/>
          <a:stretch/>
        </p:blipFill>
        <p:spPr>
          <a:xfrm>
            <a:off x="0" y="0"/>
            <a:ext cx="14630400" cy="2673668"/>
          </a:xfrm>
          <a:prstGeom prst="rect">
            <a:avLst/>
          </a:prstGeom>
          <a:noFill/>
          <a:ln>
            <a:noFill/>
          </a:ln>
        </p:spPr>
      </p:pic>
      <p:sp>
        <p:nvSpPr>
          <p:cNvPr id="119" name="Google Shape;119;p17"/>
          <p:cNvSpPr/>
          <p:nvPr/>
        </p:nvSpPr>
        <p:spPr>
          <a:xfrm>
            <a:off x="787956" y="3292793"/>
            <a:ext cx="9655850" cy="668298"/>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B1B27"/>
              </a:buClr>
              <a:buSzPts val="4200"/>
              <a:buFont typeface="Raleway"/>
              <a:buNone/>
            </a:pPr>
            <a:r>
              <a:rPr b="0" i="0" lang="en-US" sz="4200" u="none" cap="none" strike="noStrike">
                <a:solidFill>
                  <a:srgbClr val="1B1B27"/>
                </a:solidFill>
                <a:latin typeface="Raleway"/>
                <a:ea typeface="Raleway"/>
                <a:cs typeface="Raleway"/>
                <a:sym typeface="Raleway"/>
              </a:rPr>
              <a:t>Avantages des obligations convertibles</a:t>
            </a:r>
            <a:endParaRPr b="0" i="0" sz="4200" u="none" cap="none" strike="noStrike"/>
          </a:p>
        </p:txBody>
      </p:sp>
      <p:sp>
        <p:nvSpPr>
          <p:cNvPr id="120" name="Google Shape;120;p17"/>
          <p:cNvSpPr/>
          <p:nvPr/>
        </p:nvSpPr>
        <p:spPr>
          <a:xfrm>
            <a:off x="787956" y="5244346"/>
            <a:ext cx="3022997" cy="213836"/>
          </a:xfrm>
          <a:prstGeom prst="roundRect">
            <a:avLst>
              <a:gd fmla="val 42013"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787956" y="5778937"/>
            <a:ext cx="2673668" cy="334208"/>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Revenu fixe</a:t>
            </a:r>
            <a:endParaRPr b="0" i="0" sz="2100" u="none" cap="none" strike="noStrike"/>
          </a:p>
        </p:txBody>
      </p:sp>
      <p:sp>
        <p:nvSpPr>
          <p:cNvPr id="122" name="Google Shape;122;p17"/>
          <p:cNvSpPr/>
          <p:nvPr/>
        </p:nvSpPr>
        <p:spPr>
          <a:xfrm>
            <a:off x="787956" y="6241375"/>
            <a:ext cx="3022997" cy="1369219"/>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Les coupons offrent un flux de revenu stable et prévisible, similaire aux obligations classiques.</a:t>
            </a:r>
            <a:endParaRPr b="0" i="0" sz="1650" u="none" cap="none" strike="noStrike"/>
          </a:p>
        </p:txBody>
      </p:sp>
      <p:sp>
        <p:nvSpPr>
          <p:cNvPr id="123" name="Google Shape;123;p17"/>
          <p:cNvSpPr/>
          <p:nvPr/>
        </p:nvSpPr>
        <p:spPr>
          <a:xfrm>
            <a:off x="4131707" y="4923472"/>
            <a:ext cx="3023116" cy="213836"/>
          </a:xfrm>
          <a:prstGeom prst="roundRect">
            <a:avLst>
              <a:gd fmla="val 42013"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4131707" y="5458063"/>
            <a:ext cx="2673668" cy="334208"/>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Potentiel de gain</a:t>
            </a:r>
            <a:endParaRPr b="0" i="0" sz="2100" u="none" cap="none" strike="noStrike"/>
          </a:p>
        </p:txBody>
      </p:sp>
      <p:sp>
        <p:nvSpPr>
          <p:cNvPr id="125" name="Google Shape;125;p17"/>
          <p:cNvSpPr/>
          <p:nvPr/>
        </p:nvSpPr>
        <p:spPr>
          <a:xfrm>
            <a:off x="4131707" y="5920502"/>
            <a:ext cx="3023116" cy="102691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Possibilité de bénéficier de l'appréciation du cours de l'action sous-jacente.</a:t>
            </a:r>
            <a:endParaRPr b="0" i="0" sz="1650" u="none" cap="none" strike="noStrike"/>
          </a:p>
        </p:txBody>
      </p:sp>
      <p:sp>
        <p:nvSpPr>
          <p:cNvPr id="126" name="Google Shape;126;p17"/>
          <p:cNvSpPr/>
          <p:nvPr/>
        </p:nvSpPr>
        <p:spPr>
          <a:xfrm>
            <a:off x="7475577" y="4602599"/>
            <a:ext cx="3022997" cy="213836"/>
          </a:xfrm>
          <a:prstGeom prst="roundRect">
            <a:avLst>
              <a:gd fmla="val 42013"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7475577" y="5137190"/>
            <a:ext cx="2673668" cy="334208"/>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Risque réduit</a:t>
            </a:r>
            <a:endParaRPr b="0" i="0" sz="2100" u="none" cap="none" strike="noStrike"/>
          </a:p>
        </p:txBody>
      </p:sp>
      <p:sp>
        <p:nvSpPr>
          <p:cNvPr id="128" name="Google Shape;128;p17"/>
          <p:cNvSpPr/>
          <p:nvPr/>
        </p:nvSpPr>
        <p:spPr>
          <a:xfrm>
            <a:off x="7475577" y="5599628"/>
            <a:ext cx="3022997" cy="102691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Protection contre les baisses grâce à la valeur plancher de l'obligation.</a:t>
            </a:r>
            <a:endParaRPr b="0" i="0" sz="1650" u="none" cap="none" strike="noStrike"/>
          </a:p>
        </p:txBody>
      </p:sp>
      <p:sp>
        <p:nvSpPr>
          <p:cNvPr id="129" name="Google Shape;129;p17"/>
          <p:cNvSpPr/>
          <p:nvPr/>
        </p:nvSpPr>
        <p:spPr>
          <a:xfrm>
            <a:off x="10819328" y="4281845"/>
            <a:ext cx="3023116" cy="213836"/>
          </a:xfrm>
          <a:prstGeom prst="roundRect">
            <a:avLst>
              <a:gd fmla="val 42013"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10819328" y="4816435"/>
            <a:ext cx="2673668" cy="334208"/>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Accès privilégié</a:t>
            </a:r>
            <a:endParaRPr b="0" i="0" sz="2100" u="none" cap="none" strike="noStrike"/>
          </a:p>
        </p:txBody>
      </p:sp>
      <p:sp>
        <p:nvSpPr>
          <p:cNvPr id="131" name="Google Shape;131;p17"/>
          <p:cNvSpPr/>
          <p:nvPr/>
        </p:nvSpPr>
        <p:spPr>
          <a:xfrm>
            <a:off x="10819328" y="5278874"/>
            <a:ext cx="3023116" cy="684609"/>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Conversion en actions à un prix potentiellement avantageux.</a:t>
            </a:r>
            <a:endParaRPr b="0" i="0" sz="1650" u="none" cap="none" strike="noStrike"/>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p:nvPr/>
        </p:nvSpPr>
        <p:spPr>
          <a:xfrm>
            <a:off x="793790" y="1707594"/>
            <a:ext cx="7857768" cy="708779"/>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4450"/>
              <a:buFont typeface="Raleway"/>
              <a:buNone/>
            </a:pPr>
            <a:r>
              <a:rPr b="0" i="0" lang="en-US" sz="4450" u="none" cap="none" strike="noStrike">
                <a:solidFill>
                  <a:srgbClr val="1B1B27"/>
                </a:solidFill>
                <a:latin typeface="Raleway"/>
                <a:ea typeface="Raleway"/>
                <a:cs typeface="Raleway"/>
                <a:sym typeface="Raleway"/>
              </a:rPr>
              <a:t>Avantages pour les émetteurs</a:t>
            </a:r>
            <a:endParaRPr b="0" i="0" sz="4450" u="none" cap="none" strike="noStrike"/>
          </a:p>
        </p:txBody>
      </p:sp>
      <p:sp>
        <p:nvSpPr>
          <p:cNvPr id="138" name="Google Shape;138;p18"/>
          <p:cNvSpPr/>
          <p:nvPr/>
        </p:nvSpPr>
        <p:spPr>
          <a:xfrm>
            <a:off x="2200394" y="4087773"/>
            <a:ext cx="2835235" cy="35433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Coût réduit</a:t>
            </a:r>
            <a:endParaRPr b="0" i="0" sz="2200" u="none" cap="none" strike="noStrike"/>
          </a:p>
        </p:txBody>
      </p:sp>
      <p:sp>
        <p:nvSpPr>
          <p:cNvPr id="139" name="Google Shape;139;p18"/>
          <p:cNvSpPr/>
          <p:nvPr/>
        </p:nvSpPr>
        <p:spPr>
          <a:xfrm>
            <a:off x="793790" y="4578191"/>
            <a:ext cx="4241840" cy="725805"/>
          </a:xfrm>
          <a:prstGeom prst="rect">
            <a:avLst/>
          </a:prstGeom>
          <a:noFill/>
          <a:ln>
            <a:noFill/>
          </a:ln>
        </p:spPr>
        <p:txBody>
          <a:bodyPr anchorCtr="0" anchor="t" bIns="0" lIns="0" spcFirstLastPara="1" rIns="0" wrap="square" tIns="0">
            <a:noAutofit/>
          </a:bodyPr>
          <a:lstStyle/>
          <a:p>
            <a:pPr indent="0" lvl="0" marL="0" marR="0" rtl="0" algn="r">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Taux d'intérêt généralement inférieurs à ceux des obligations classiques.</a:t>
            </a:r>
            <a:endParaRPr b="0" i="0" sz="1750" u="none" cap="none" strike="noStrike"/>
          </a:p>
        </p:txBody>
      </p:sp>
      <p:pic>
        <p:nvPicPr>
          <p:cNvPr descr="preencoded.png" id="140" name="Google Shape;140;p18"/>
          <p:cNvPicPr preferRelativeResize="0"/>
          <p:nvPr/>
        </p:nvPicPr>
        <p:blipFill rotWithShape="1">
          <a:blip r:embed="rId3">
            <a:alphaModFix/>
          </a:blip>
          <a:srcRect b="0" l="0" r="0" t="0"/>
          <a:stretch/>
        </p:blipFill>
        <p:spPr>
          <a:xfrm>
            <a:off x="5489258" y="2870002"/>
            <a:ext cx="3651885" cy="3651885"/>
          </a:xfrm>
          <a:prstGeom prst="rect">
            <a:avLst/>
          </a:prstGeom>
          <a:noFill/>
          <a:ln>
            <a:noFill/>
          </a:ln>
        </p:spPr>
      </p:pic>
      <p:sp>
        <p:nvSpPr>
          <p:cNvPr id="141" name="Google Shape;141;p18"/>
          <p:cNvSpPr/>
          <p:nvPr/>
        </p:nvSpPr>
        <p:spPr>
          <a:xfrm>
            <a:off x="5274231" y="4412456"/>
            <a:ext cx="566976" cy="566976"/>
          </a:xfrm>
          <a:prstGeom prst="roundRect">
            <a:avLst>
              <a:gd fmla="val 1611154"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5430083" y="4536400"/>
            <a:ext cx="255151" cy="318968"/>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2000"/>
              <a:buFont typeface="Raleway"/>
              <a:buNone/>
            </a:pPr>
            <a:r>
              <a:rPr b="0" i="0" lang="en-US" sz="2000" u="none" cap="none" strike="noStrike">
                <a:solidFill>
                  <a:srgbClr val="3C3939"/>
                </a:solidFill>
                <a:latin typeface="Raleway"/>
                <a:ea typeface="Raleway"/>
                <a:cs typeface="Raleway"/>
                <a:sym typeface="Raleway"/>
              </a:rPr>
              <a:t>1</a:t>
            </a:r>
            <a:endParaRPr b="0" i="0" sz="2000" u="none" cap="none" strike="noStrike"/>
          </a:p>
        </p:txBody>
      </p:sp>
      <p:sp>
        <p:nvSpPr>
          <p:cNvPr id="143" name="Google Shape;143;p18"/>
          <p:cNvSpPr/>
          <p:nvPr/>
        </p:nvSpPr>
        <p:spPr>
          <a:xfrm>
            <a:off x="9481304" y="2908340"/>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Dilution différée</a:t>
            </a:r>
            <a:endParaRPr b="0" i="0" sz="2200" u="none" cap="none" strike="noStrike"/>
          </a:p>
        </p:txBody>
      </p:sp>
      <p:sp>
        <p:nvSpPr>
          <p:cNvPr id="144" name="Google Shape;144;p18"/>
          <p:cNvSpPr/>
          <p:nvPr/>
        </p:nvSpPr>
        <p:spPr>
          <a:xfrm>
            <a:off x="9481304" y="3398758"/>
            <a:ext cx="4355306"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La conversion en actions est reportée, préservant la structure du capital à court terme.</a:t>
            </a:r>
            <a:endParaRPr b="0" i="0" sz="1750" u="none" cap="none" strike="noStrike"/>
          </a:p>
        </p:txBody>
      </p:sp>
      <p:pic>
        <p:nvPicPr>
          <p:cNvPr descr="preencoded.png" id="145" name="Google Shape;145;p18"/>
          <p:cNvPicPr preferRelativeResize="0"/>
          <p:nvPr/>
        </p:nvPicPr>
        <p:blipFill rotWithShape="1">
          <a:blip r:embed="rId4">
            <a:alphaModFix/>
          </a:blip>
          <a:srcRect b="0" l="0" r="0" t="0"/>
          <a:stretch/>
        </p:blipFill>
        <p:spPr>
          <a:xfrm>
            <a:off x="5489258" y="2870002"/>
            <a:ext cx="3651885" cy="3651885"/>
          </a:xfrm>
          <a:prstGeom prst="rect">
            <a:avLst/>
          </a:prstGeom>
          <a:noFill/>
          <a:ln>
            <a:noFill/>
          </a:ln>
        </p:spPr>
      </p:pic>
      <p:sp>
        <p:nvSpPr>
          <p:cNvPr id="146" name="Google Shape;146;p18"/>
          <p:cNvSpPr/>
          <p:nvPr/>
        </p:nvSpPr>
        <p:spPr>
          <a:xfrm>
            <a:off x="7910393" y="2890361"/>
            <a:ext cx="566976" cy="566976"/>
          </a:xfrm>
          <a:prstGeom prst="roundRect">
            <a:avLst>
              <a:gd fmla="val 1611154"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8066246" y="3014305"/>
            <a:ext cx="255151" cy="318968"/>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2000"/>
              <a:buFont typeface="Raleway"/>
              <a:buNone/>
            </a:pPr>
            <a:r>
              <a:rPr b="0" i="0" lang="en-US" sz="2000" u="none" cap="none" strike="noStrike">
                <a:solidFill>
                  <a:srgbClr val="3C3939"/>
                </a:solidFill>
                <a:latin typeface="Raleway"/>
                <a:ea typeface="Raleway"/>
                <a:cs typeface="Raleway"/>
                <a:sym typeface="Raleway"/>
              </a:rPr>
              <a:t>2</a:t>
            </a:r>
            <a:endParaRPr b="0" i="0" sz="2000" u="none" cap="none" strike="noStrike"/>
          </a:p>
        </p:txBody>
      </p:sp>
      <p:sp>
        <p:nvSpPr>
          <p:cNvPr id="148" name="Google Shape;148;p18"/>
          <p:cNvSpPr/>
          <p:nvPr/>
        </p:nvSpPr>
        <p:spPr>
          <a:xfrm>
            <a:off x="9481304" y="4904303"/>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200"/>
              <a:buFont typeface="Raleway"/>
              <a:buNone/>
            </a:pPr>
            <a:r>
              <a:rPr b="0" i="0" lang="en-US" sz="2200" u="none" cap="none" strike="noStrike">
                <a:solidFill>
                  <a:srgbClr val="3C3939"/>
                </a:solidFill>
                <a:latin typeface="Raleway"/>
                <a:ea typeface="Raleway"/>
                <a:cs typeface="Raleway"/>
                <a:sym typeface="Raleway"/>
              </a:rPr>
              <a:t>Flexibilité financière</a:t>
            </a:r>
            <a:endParaRPr b="0" i="0" sz="2200" u="none" cap="none" strike="noStrike"/>
          </a:p>
        </p:txBody>
      </p:sp>
      <p:sp>
        <p:nvSpPr>
          <p:cNvPr id="149" name="Google Shape;149;p18"/>
          <p:cNvSpPr/>
          <p:nvPr/>
        </p:nvSpPr>
        <p:spPr>
          <a:xfrm>
            <a:off x="9481304" y="5394722"/>
            <a:ext cx="4355306"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C3939"/>
              </a:buClr>
              <a:buSzPts val="1750"/>
              <a:buFont typeface="Roboto"/>
              <a:buNone/>
            </a:pPr>
            <a:r>
              <a:rPr b="0" i="0" lang="en-US" sz="1750" u="none" cap="none" strike="noStrike">
                <a:solidFill>
                  <a:srgbClr val="3C3939"/>
                </a:solidFill>
                <a:latin typeface="Roboto"/>
                <a:ea typeface="Roboto"/>
                <a:cs typeface="Roboto"/>
                <a:sym typeface="Roboto"/>
              </a:rPr>
              <a:t>Permet de lever des fonds sans augmentation immédiate du nombre d'actions.</a:t>
            </a:r>
            <a:endParaRPr b="0" i="0" sz="1750" u="none" cap="none" strike="noStrike"/>
          </a:p>
        </p:txBody>
      </p:sp>
      <p:pic>
        <p:nvPicPr>
          <p:cNvPr descr="preencoded.png" id="150" name="Google Shape;150;p18"/>
          <p:cNvPicPr preferRelativeResize="0"/>
          <p:nvPr/>
        </p:nvPicPr>
        <p:blipFill rotWithShape="1">
          <a:blip r:embed="rId5">
            <a:alphaModFix/>
          </a:blip>
          <a:srcRect b="0" l="0" r="0" t="0"/>
          <a:stretch/>
        </p:blipFill>
        <p:spPr>
          <a:xfrm>
            <a:off x="5489258" y="2870002"/>
            <a:ext cx="3651885" cy="3651885"/>
          </a:xfrm>
          <a:prstGeom prst="rect">
            <a:avLst/>
          </a:prstGeom>
          <a:noFill/>
          <a:ln>
            <a:noFill/>
          </a:ln>
        </p:spPr>
      </p:pic>
      <p:sp>
        <p:nvSpPr>
          <p:cNvPr id="151" name="Google Shape;151;p18"/>
          <p:cNvSpPr/>
          <p:nvPr/>
        </p:nvSpPr>
        <p:spPr>
          <a:xfrm>
            <a:off x="7910393" y="5934432"/>
            <a:ext cx="566976" cy="566976"/>
          </a:xfrm>
          <a:prstGeom prst="roundRect">
            <a:avLst>
              <a:gd fmla="val 1611154" name="adj"/>
            </a:avLst>
          </a:prstGeom>
          <a:solidFill>
            <a:srgbClr val="E1E1EA"/>
          </a:solidFill>
          <a:ln cap="flat" cmpd="sng" w="9525">
            <a:solidFill>
              <a:srgbClr val="C7C7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8066246" y="6058376"/>
            <a:ext cx="255151" cy="318968"/>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C3939"/>
              </a:buClr>
              <a:buSzPts val="2000"/>
              <a:buFont typeface="Raleway"/>
              <a:buNone/>
            </a:pPr>
            <a:r>
              <a:rPr b="0" i="0" lang="en-US" sz="2000" u="none" cap="none" strike="noStrike">
                <a:solidFill>
                  <a:srgbClr val="3C3939"/>
                </a:solidFill>
                <a:latin typeface="Raleway"/>
                <a:ea typeface="Raleway"/>
                <a:cs typeface="Raleway"/>
                <a:sym typeface="Raleway"/>
              </a:rPr>
              <a:t>3</a:t>
            </a:r>
            <a:endParaRPr b="0" i="0" sz="2000" u="none" cap="none" strike="noStrike"/>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p:nvPr/>
        </p:nvSpPr>
        <p:spPr>
          <a:xfrm>
            <a:off x="793790" y="705564"/>
            <a:ext cx="9069705" cy="673418"/>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1B1B27"/>
              </a:buClr>
              <a:buSzPts val="4200"/>
              <a:buFont typeface="Raleway"/>
              <a:buNone/>
            </a:pPr>
            <a:r>
              <a:rPr b="0" i="0" lang="en-US" sz="4200" u="none" cap="none" strike="noStrike">
                <a:solidFill>
                  <a:srgbClr val="1B1B27"/>
                </a:solidFill>
                <a:latin typeface="Raleway"/>
                <a:ea typeface="Raleway"/>
                <a:cs typeface="Raleway"/>
                <a:sym typeface="Raleway"/>
              </a:rPr>
              <a:t>Risques des obligations convertibles</a:t>
            </a:r>
            <a:endParaRPr b="0" i="0" sz="4200" u="none" cap="none" strike="noStrike"/>
          </a:p>
        </p:txBody>
      </p:sp>
      <p:pic>
        <p:nvPicPr>
          <p:cNvPr descr="preencoded.png" id="159" name="Google Shape;159;p19"/>
          <p:cNvPicPr preferRelativeResize="0"/>
          <p:nvPr/>
        </p:nvPicPr>
        <p:blipFill rotWithShape="1">
          <a:blip r:embed="rId3">
            <a:alphaModFix/>
          </a:blip>
          <a:srcRect b="0" l="0" r="0" t="0"/>
          <a:stretch/>
        </p:blipFill>
        <p:spPr>
          <a:xfrm>
            <a:off x="3247430" y="1809869"/>
            <a:ext cx="1614011" cy="1241346"/>
          </a:xfrm>
          <a:prstGeom prst="rect">
            <a:avLst/>
          </a:prstGeom>
          <a:noFill/>
          <a:ln>
            <a:noFill/>
          </a:ln>
        </p:spPr>
      </p:pic>
      <p:sp>
        <p:nvSpPr>
          <p:cNvPr id="160" name="Google Shape;160;p19"/>
          <p:cNvSpPr/>
          <p:nvPr/>
        </p:nvSpPr>
        <p:spPr>
          <a:xfrm>
            <a:off x="3902869" y="2394942"/>
            <a:ext cx="303014" cy="378738"/>
          </a:xfrm>
          <a:prstGeom prst="rect">
            <a:avLst/>
          </a:prstGeom>
          <a:noFill/>
          <a:ln>
            <a:noFill/>
          </a:ln>
        </p:spPr>
        <p:txBody>
          <a:bodyPr anchorCtr="0" anchor="t" bIns="0" lIns="0" spcFirstLastPara="1" rIns="0" wrap="square" tIns="0">
            <a:noAutofit/>
          </a:bodyPr>
          <a:lstStyle/>
          <a:p>
            <a:pPr indent="0" lvl="0" marL="0" marR="0" rtl="0" algn="ctr">
              <a:lnSpc>
                <a:spcPct val="161702"/>
              </a:lnSpc>
              <a:spcBef>
                <a:spcPts val="0"/>
              </a:spcBef>
              <a:spcAft>
                <a:spcPts val="0"/>
              </a:spcAft>
              <a:buClr>
                <a:srgbClr val="3C3939"/>
              </a:buClr>
              <a:buSzPts val="2350"/>
              <a:buFont typeface="Raleway"/>
              <a:buNone/>
            </a:pPr>
            <a:r>
              <a:rPr b="0" i="0" lang="en-US" sz="2350" u="none" cap="none" strike="noStrike">
                <a:solidFill>
                  <a:srgbClr val="3C3939"/>
                </a:solidFill>
                <a:latin typeface="Raleway"/>
                <a:ea typeface="Raleway"/>
                <a:cs typeface="Raleway"/>
                <a:sym typeface="Raleway"/>
              </a:rPr>
              <a:t>1</a:t>
            </a:r>
            <a:endParaRPr b="0" i="0" sz="2350" u="none" cap="none" strike="noStrike"/>
          </a:p>
        </p:txBody>
      </p:sp>
      <p:sp>
        <p:nvSpPr>
          <p:cNvPr id="161" name="Google Shape;161;p19"/>
          <p:cNvSpPr/>
          <p:nvPr/>
        </p:nvSpPr>
        <p:spPr>
          <a:xfrm>
            <a:off x="5076825" y="2025253"/>
            <a:ext cx="2298502" cy="33659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Risque de liquidité</a:t>
            </a:r>
            <a:endParaRPr b="0" i="0" sz="2100" u="none" cap="none" strike="noStrike"/>
          </a:p>
        </p:txBody>
      </p:sp>
      <p:sp>
        <p:nvSpPr>
          <p:cNvPr id="162" name="Google Shape;162;p19"/>
          <p:cNvSpPr/>
          <p:nvPr/>
        </p:nvSpPr>
        <p:spPr>
          <a:xfrm>
            <a:off x="5076825" y="2491026"/>
            <a:ext cx="2298502"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Marché moins liquide</a:t>
            </a:r>
            <a:endParaRPr b="0" i="0" sz="1650" u="none" cap="none" strike="noStrike"/>
          </a:p>
        </p:txBody>
      </p:sp>
      <p:sp>
        <p:nvSpPr>
          <p:cNvPr id="163" name="Google Shape;163;p19"/>
          <p:cNvSpPr/>
          <p:nvPr/>
        </p:nvSpPr>
        <p:spPr>
          <a:xfrm>
            <a:off x="4915257" y="3062883"/>
            <a:ext cx="8867537" cy="15240"/>
          </a:xfrm>
          <a:prstGeom prst="roundRect">
            <a:avLst>
              <a:gd fmla="val 593860" name="adj"/>
            </a:avLst>
          </a:prstGeom>
          <a:solidFill>
            <a:srgbClr val="C7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4" name="Google Shape;164;p19"/>
          <p:cNvPicPr preferRelativeResize="0"/>
          <p:nvPr/>
        </p:nvPicPr>
        <p:blipFill rotWithShape="1">
          <a:blip r:embed="rId4">
            <a:alphaModFix/>
          </a:blip>
          <a:srcRect b="0" l="0" r="0" t="0"/>
          <a:stretch/>
        </p:blipFill>
        <p:spPr>
          <a:xfrm>
            <a:off x="2440424" y="3105031"/>
            <a:ext cx="3228022" cy="1241346"/>
          </a:xfrm>
          <a:prstGeom prst="rect">
            <a:avLst/>
          </a:prstGeom>
          <a:noFill/>
          <a:ln>
            <a:noFill/>
          </a:ln>
        </p:spPr>
      </p:pic>
      <p:sp>
        <p:nvSpPr>
          <p:cNvPr id="165" name="Google Shape;165;p19"/>
          <p:cNvSpPr/>
          <p:nvPr/>
        </p:nvSpPr>
        <p:spPr>
          <a:xfrm>
            <a:off x="3902869" y="3536275"/>
            <a:ext cx="303014" cy="378738"/>
          </a:xfrm>
          <a:prstGeom prst="rect">
            <a:avLst/>
          </a:prstGeom>
          <a:noFill/>
          <a:ln>
            <a:noFill/>
          </a:ln>
        </p:spPr>
        <p:txBody>
          <a:bodyPr anchorCtr="0" anchor="t" bIns="0" lIns="0" spcFirstLastPara="1" rIns="0" wrap="square" tIns="0">
            <a:noAutofit/>
          </a:bodyPr>
          <a:lstStyle/>
          <a:p>
            <a:pPr indent="0" lvl="0" marL="0" marR="0" rtl="0" algn="ctr">
              <a:lnSpc>
                <a:spcPct val="161702"/>
              </a:lnSpc>
              <a:spcBef>
                <a:spcPts val="0"/>
              </a:spcBef>
              <a:spcAft>
                <a:spcPts val="0"/>
              </a:spcAft>
              <a:buClr>
                <a:srgbClr val="3C3939"/>
              </a:buClr>
              <a:buSzPts val="2350"/>
              <a:buFont typeface="Raleway"/>
              <a:buNone/>
            </a:pPr>
            <a:r>
              <a:rPr b="0" i="0" lang="en-US" sz="2350" u="none" cap="none" strike="noStrike">
                <a:solidFill>
                  <a:srgbClr val="3C3939"/>
                </a:solidFill>
                <a:latin typeface="Raleway"/>
                <a:ea typeface="Raleway"/>
                <a:cs typeface="Raleway"/>
                <a:sym typeface="Raleway"/>
              </a:rPr>
              <a:t>2</a:t>
            </a:r>
            <a:endParaRPr b="0" i="0" sz="2350" u="none" cap="none" strike="noStrike"/>
          </a:p>
        </p:txBody>
      </p:sp>
      <p:sp>
        <p:nvSpPr>
          <p:cNvPr id="166" name="Google Shape;166;p19"/>
          <p:cNvSpPr/>
          <p:nvPr/>
        </p:nvSpPr>
        <p:spPr>
          <a:xfrm>
            <a:off x="5883831" y="3320415"/>
            <a:ext cx="2693551" cy="33659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Risque de conversion</a:t>
            </a:r>
            <a:endParaRPr b="0" i="0" sz="2100" u="none" cap="none" strike="noStrike"/>
          </a:p>
        </p:txBody>
      </p:sp>
      <p:sp>
        <p:nvSpPr>
          <p:cNvPr id="167" name="Google Shape;167;p19"/>
          <p:cNvSpPr/>
          <p:nvPr/>
        </p:nvSpPr>
        <p:spPr>
          <a:xfrm>
            <a:off x="5883831" y="3786188"/>
            <a:ext cx="3277791"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Perte potentielle si le cours baisse</a:t>
            </a:r>
            <a:endParaRPr b="0" i="0" sz="1650" u="none" cap="none" strike="noStrike"/>
          </a:p>
        </p:txBody>
      </p:sp>
      <p:sp>
        <p:nvSpPr>
          <p:cNvPr id="168" name="Google Shape;168;p19"/>
          <p:cNvSpPr/>
          <p:nvPr/>
        </p:nvSpPr>
        <p:spPr>
          <a:xfrm>
            <a:off x="5722263" y="4358045"/>
            <a:ext cx="8060531" cy="15240"/>
          </a:xfrm>
          <a:prstGeom prst="roundRect">
            <a:avLst>
              <a:gd fmla="val 593860" name="adj"/>
            </a:avLst>
          </a:prstGeom>
          <a:solidFill>
            <a:srgbClr val="C7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9" name="Google Shape;169;p19"/>
          <p:cNvPicPr preferRelativeResize="0"/>
          <p:nvPr/>
        </p:nvPicPr>
        <p:blipFill rotWithShape="1">
          <a:blip r:embed="rId5">
            <a:alphaModFix/>
          </a:blip>
          <a:srcRect b="0" l="0" r="0" t="0"/>
          <a:stretch/>
        </p:blipFill>
        <p:spPr>
          <a:xfrm>
            <a:off x="1633418" y="4400193"/>
            <a:ext cx="4842034" cy="1241346"/>
          </a:xfrm>
          <a:prstGeom prst="rect">
            <a:avLst/>
          </a:prstGeom>
          <a:noFill/>
          <a:ln>
            <a:noFill/>
          </a:ln>
        </p:spPr>
      </p:pic>
      <p:sp>
        <p:nvSpPr>
          <p:cNvPr id="170" name="Google Shape;170;p19"/>
          <p:cNvSpPr/>
          <p:nvPr/>
        </p:nvSpPr>
        <p:spPr>
          <a:xfrm>
            <a:off x="3902869" y="4831437"/>
            <a:ext cx="303014" cy="378738"/>
          </a:xfrm>
          <a:prstGeom prst="rect">
            <a:avLst/>
          </a:prstGeom>
          <a:noFill/>
          <a:ln>
            <a:noFill/>
          </a:ln>
        </p:spPr>
        <p:txBody>
          <a:bodyPr anchorCtr="0" anchor="t" bIns="0" lIns="0" spcFirstLastPara="1" rIns="0" wrap="square" tIns="0">
            <a:noAutofit/>
          </a:bodyPr>
          <a:lstStyle/>
          <a:p>
            <a:pPr indent="0" lvl="0" marL="0" marR="0" rtl="0" algn="ctr">
              <a:lnSpc>
                <a:spcPct val="161702"/>
              </a:lnSpc>
              <a:spcBef>
                <a:spcPts val="0"/>
              </a:spcBef>
              <a:spcAft>
                <a:spcPts val="0"/>
              </a:spcAft>
              <a:buClr>
                <a:srgbClr val="3C3939"/>
              </a:buClr>
              <a:buSzPts val="2350"/>
              <a:buFont typeface="Raleway"/>
              <a:buNone/>
            </a:pPr>
            <a:r>
              <a:rPr b="0" i="0" lang="en-US" sz="2350" u="none" cap="none" strike="noStrike">
                <a:solidFill>
                  <a:srgbClr val="3C3939"/>
                </a:solidFill>
                <a:latin typeface="Raleway"/>
                <a:ea typeface="Raleway"/>
                <a:cs typeface="Raleway"/>
                <a:sym typeface="Raleway"/>
              </a:rPr>
              <a:t>3</a:t>
            </a:r>
            <a:endParaRPr b="0" i="0" sz="2350" u="none" cap="none" strike="noStrike"/>
          </a:p>
        </p:txBody>
      </p:sp>
      <p:sp>
        <p:nvSpPr>
          <p:cNvPr id="171" name="Google Shape;171;p19"/>
          <p:cNvSpPr/>
          <p:nvPr/>
        </p:nvSpPr>
        <p:spPr>
          <a:xfrm>
            <a:off x="6690836" y="4615577"/>
            <a:ext cx="2933224" cy="33659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Risque de taux d'intérêt</a:t>
            </a:r>
            <a:endParaRPr b="0" i="0" sz="2100" u="none" cap="none" strike="noStrike"/>
          </a:p>
        </p:txBody>
      </p:sp>
      <p:sp>
        <p:nvSpPr>
          <p:cNvPr id="172" name="Google Shape;172;p19"/>
          <p:cNvSpPr/>
          <p:nvPr/>
        </p:nvSpPr>
        <p:spPr>
          <a:xfrm>
            <a:off x="6690836" y="5081349"/>
            <a:ext cx="3242072"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Sensibilité aux variations des taux</a:t>
            </a:r>
            <a:endParaRPr b="0" i="0" sz="1650" u="none" cap="none" strike="noStrike"/>
          </a:p>
        </p:txBody>
      </p:sp>
      <p:sp>
        <p:nvSpPr>
          <p:cNvPr id="173" name="Google Shape;173;p19"/>
          <p:cNvSpPr/>
          <p:nvPr/>
        </p:nvSpPr>
        <p:spPr>
          <a:xfrm>
            <a:off x="6529268" y="5653207"/>
            <a:ext cx="7253526" cy="15240"/>
          </a:xfrm>
          <a:prstGeom prst="roundRect">
            <a:avLst>
              <a:gd fmla="val 593860" name="adj"/>
            </a:avLst>
          </a:prstGeom>
          <a:solidFill>
            <a:srgbClr val="C7C7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4" name="Google Shape;174;p19"/>
          <p:cNvPicPr preferRelativeResize="0"/>
          <p:nvPr/>
        </p:nvPicPr>
        <p:blipFill rotWithShape="1">
          <a:blip r:embed="rId6">
            <a:alphaModFix/>
          </a:blip>
          <a:srcRect b="0" l="0" r="0" t="0"/>
          <a:stretch/>
        </p:blipFill>
        <p:spPr>
          <a:xfrm>
            <a:off x="826294" y="5695355"/>
            <a:ext cx="6456164" cy="1241346"/>
          </a:xfrm>
          <a:prstGeom prst="rect">
            <a:avLst/>
          </a:prstGeom>
          <a:noFill/>
          <a:ln>
            <a:noFill/>
          </a:ln>
        </p:spPr>
      </p:pic>
      <p:sp>
        <p:nvSpPr>
          <p:cNvPr id="175" name="Google Shape;175;p19"/>
          <p:cNvSpPr/>
          <p:nvPr/>
        </p:nvSpPr>
        <p:spPr>
          <a:xfrm>
            <a:off x="3902750" y="6126599"/>
            <a:ext cx="303014" cy="378738"/>
          </a:xfrm>
          <a:prstGeom prst="rect">
            <a:avLst/>
          </a:prstGeom>
          <a:noFill/>
          <a:ln>
            <a:noFill/>
          </a:ln>
        </p:spPr>
        <p:txBody>
          <a:bodyPr anchorCtr="0" anchor="t" bIns="0" lIns="0" spcFirstLastPara="1" rIns="0" wrap="square" tIns="0">
            <a:noAutofit/>
          </a:bodyPr>
          <a:lstStyle/>
          <a:p>
            <a:pPr indent="0" lvl="0" marL="0" marR="0" rtl="0" algn="ctr">
              <a:lnSpc>
                <a:spcPct val="161702"/>
              </a:lnSpc>
              <a:spcBef>
                <a:spcPts val="0"/>
              </a:spcBef>
              <a:spcAft>
                <a:spcPts val="0"/>
              </a:spcAft>
              <a:buClr>
                <a:srgbClr val="3C3939"/>
              </a:buClr>
              <a:buSzPts val="2350"/>
              <a:buFont typeface="Raleway"/>
              <a:buNone/>
            </a:pPr>
            <a:r>
              <a:rPr b="0" i="0" lang="en-US" sz="2350" u="none" cap="none" strike="noStrike">
                <a:solidFill>
                  <a:srgbClr val="3C3939"/>
                </a:solidFill>
                <a:latin typeface="Raleway"/>
                <a:ea typeface="Raleway"/>
                <a:cs typeface="Raleway"/>
                <a:sym typeface="Raleway"/>
              </a:rPr>
              <a:t>4</a:t>
            </a:r>
            <a:endParaRPr b="0" i="0" sz="2350" u="none" cap="none" strike="noStrike"/>
          </a:p>
        </p:txBody>
      </p:sp>
      <p:sp>
        <p:nvSpPr>
          <p:cNvPr id="176" name="Google Shape;176;p19"/>
          <p:cNvSpPr/>
          <p:nvPr/>
        </p:nvSpPr>
        <p:spPr>
          <a:xfrm>
            <a:off x="7497842" y="5910739"/>
            <a:ext cx="2693551" cy="33659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C3939"/>
              </a:buClr>
              <a:buSzPts val="2100"/>
              <a:buFont typeface="Raleway"/>
              <a:buNone/>
            </a:pPr>
            <a:r>
              <a:rPr b="0" i="0" lang="en-US" sz="2100" u="none" cap="none" strike="noStrike">
                <a:solidFill>
                  <a:srgbClr val="3C3939"/>
                </a:solidFill>
                <a:latin typeface="Raleway"/>
                <a:ea typeface="Raleway"/>
                <a:cs typeface="Raleway"/>
                <a:sym typeface="Raleway"/>
              </a:rPr>
              <a:t>Risque de crédit</a:t>
            </a:r>
            <a:endParaRPr b="0" i="0" sz="2100" u="none" cap="none" strike="noStrike"/>
          </a:p>
        </p:txBody>
      </p:sp>
      <p:sp>
        <p:nvSpPr>
          <p:cNvPr id="177" name="Google Shape;177;p19"/>
          <p:cNvSpPr/>
          <p:nvPr/>
        </p:nvSpPr>
        <p:spPr>
          <a:xfrm>
            <a:off x="7497842" y="6376511"/>
            <a:ext cx="3217783"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Défaillance possible de l'émetteur</a:t>
            </a:r>
            <a:endParaRPr b="0" i="0" sz="1650" u="none" cap="none" strike="noStrike"/>
          </a:p>
        </p:txBody>
      </p:sp>
      <p:sp>
        <p:nvSpPr>
          <p:cNvPr id="178" name="Google Shape;178;p19"/>
          <p:cNvSpPr/>
          <p:nvPr/>
        </p:nvSpPr>
        <p:spPr>
          <a:xfrm>
            <a:off x="793790" y="7179112"/>
            <a:ext cx="13042821"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Comprendre ces risques est essentiel pour évaluer correctement l'adéquation des obligations convertibles à votre profil d'investisseur.</a:t>
            </a:r>
            <a:endParaRPr b="0" i="0" sz="1650" u="none" cap="none" strike="noStrike"/>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preencoded.png" id="184" name="Google Shape;184;p20"/>
          <p:cNvPicPr preferRelativeResize="0"/>
          <p:nvPr/>
        </p:nvPicPr>
        <p:blipFill rotWithShape="1">
          <a:blip r:embed="rId3">
            <a:alphaModFix/>
          </a:blip>
          <a:srcRect b="0" l="0" r="0" t="0"/>
          <a:stretch/>
        </p:blipFill>
        <p:spPr>
          <a:xfrm>
            <a:off x="0" y="0"/>
            <a:ext cx="5486400" cy="8230195"/>
          </a:xfrm>
          <a:prstGeom prst="rect">
            <a:avLst/>
          </a:prstGeom>
          <a:noFill/>
          <a:ln>
            <a:noFill/>
          </a:ln>
        </p:spPr>
      </p:pic>
      <p:sp>
        <p:nvSpPr>
          <p:cNvPr id="185" name="Google Shape;185;p20"/>
          <p:cNvSpPr/>
          <p:nvPr/>
        </p:nvSpPr>
        <p:spPr>
          <a:xfrm>
            <a:off x="6247090" y="597694"/>
            <a:ext cx="6520458" cy="645319"/>
          </a:xfrm>
          <a:prstGeom prst="rect">
            <a:avLst/>
          </a:prstGeom>
          <a:noFill/>
          <a:ln>
            <a:noFill/>
          </a:ln>
        </p:spPr>
        <p:txBody>
          <a:bodyPr anchorCtr="0" anchor="t" bIns="0" lIns="0" spcFirstLastPara="1" rIns="0" wrap="square" tIns="0">
            <a:noAutofit/>
          </a:bodyPr>
          <a:lstStyle/>
          <a:p>
            <a:pPr indent="0" lvl="0" marL="0" marR="0" rtl="0" algn="l">
              <a:lnSpc>
                <a:spcPct val="124691"/>
              </a:lnSpc>
              <a:spcBef>
                <a:spcPts val="0"/>
              </a:spcBef>
              <a:spcAft>
                <a:spcPts val="0"/>
              </a:spcAft>
              <a:buClr>
                <a:srgbClr val="1B1B27"/>
              </a:buClr>
              <a:buSzPts val="4050"/>
              <a:buFont typeface="Raleway"/>
              <a:buNone/>
            </a:pPr>
            <a:r>
              <a:rPr b="0" i="0" lang="en-US" sz="4050" u="none" cap="none" strike="noStrike">
                <a:solidFill>
                  <a:srgbClr val="1B1B27"/>
                </a:solidFill>
                <a:latin typeface="Raleway"/>
                <a:ea typeface="Raleway"/>
                <a:cs typeface="Raleway"/>
                <a:sym typeface="Raleway"/>
              </a:rPr>
              <a:t>Stratégies d'investissement</a:t>
            </a:r>
            <a:endParaRPr b="0" i="0" sz="4050" u="none" cap="none" strike="noStrike"/>
          </a:p>
        </p:txBody>
      </p:sp>
      <p:pic>
        <p:nvPicPr>
          <p:cNvPr descr="preencoded.png" id="186" name="Google Shape;186;p20"/>
          <p:cNvPicPr preferRelativeResize="0"/>
          <p:nvPr/>
        </p:nvPicPr>
        <p:blipFill rotWithShape="1">
          <a:blip r:embed="rId4">
            <a:alphaModFix/>
          </a:blip>
          <a:srcRect b="0" l="0" r="0" t="0"/>
          <a:stretch/>
        </p:blipFill>
        <p:spPr>
          <a:xfrm>
            <a:off x="6247090" y="1552694"/>
            <a:ext cx="1032391" cy="1519952"/>
          </a:xfrm>
          <a:prstGeom prst="rect">
            <a:avLst/>
          </a:prstGeom>
          <a:noFill/>
          <a:ln>
            <a:noFill/>
          </a:ln>
        </p:spPr>
      </p:pic>
      <p:sp>
        <p:nvSpPr>
          <p:cNvPr id="187" name="Google Shape;187;p20"/>
          <p:cNvSpPr/>
          <p:nvPr/>
        </p:nvSpPr>
        <p:spPr>
          <a:xfrm>
            <a:off x="7589163" y="1759148"/>
            <a:ext cx="2581156" cy="32265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000"/>
              <a:buFont typeface="Raleway"/>
              <a:buNone/>
            </a:pPr>
            <a:r>
              <a:rPr b="0" i="0" lang="en-US" sz="2000" u="none" cap="none" strike="noStrike">
                <a:solidFill>
                  <a:srgbClr val="3C3939"/>
                </a:solidFill>
                <a:latin typeface="Raleway"/>
                <a:ea typeface="Raleway"/>
                <a:cs typeface="Raleway"/>
                <a:sym typeface="Raleway"/>
              </a:rPr>
              <a:t>Diversification</a:t>
            </a:r>
            <a:endParaRPr b="0" i="0" sz="2000" u="none" cap="none" strike="noStrike"/>
          </a:p>
        </p:txBody>
      </p:sp>
      <p:sp>
        <p:nvSpPr>
          <p:cNvPr id="188" name="Google Shape;188;p20"/>
          <p:cNvSpPr/>
          <p:nvPr/>
        </p:nvSpPr>
        <p:spPr>
          <a:xfrm>
            <a:off x="7589163" y="2205633"/>
            <a:ext cx="6280547" cy="660559"/>
          </a:xfrm>
          <a:prstGeom prst="rect">
            <a:avLst/>
          </a:prstGeom>
          <a:noFill/>
          <a:ln>
            <a:noFill/>
          </a:ln>
        </p:spPr>
        <p:txBody>
          <a:bodyPr anchorCtr="0" anchor="t" bIns="0" lIns="0" spcFirstLastPara="1" rIns="0" wrap="square" tIns="0">
            <a:noAutofit/>
          </a:bodyPr>
          <a:lstStyle/>
          <a:p>
            <a:pPr indent="0" lvl="0" marL="0" marR="0" rtl="0" algn="l">
              <a:lnSpc>
                <a:spcPct val="162500"/>
              </a:lnSpc>
              <a:spcBef>
                <a:spcPts val="0"/>
              </a:spcBef>
              <a:spcAft>
                <a:spcPts val="0"/>
              </a:spcAft>
              <a:buClr>
                <a:srgbClr val="3C3939"/>
              </a:buClr>
              <a:buSzPts val="1600"/>
              <a:buFont typeface="Roboto"/>
              <a:buNone/>
            </a:pPr>
            <a:r>
              <a:rPr b="0" i="0" lang="en-US" sz="1600" u="none" cap="none" strike="noStrike">
                <a:solidFill>
                  <a:srgbClr val="3C3939"/>
                </a:solidFill>
                <a:latin typeface="Roboto"/>
                <a:ea typeface="Roboto"/>
                <a:cs typeface="Roboto"/>
                <a:sym typeface="Roboto"/>
              </a:rPr>
              <a:t>Intégration dans un portefeuille équilibré pour réduire le risque global.</a:t>
            </a:r>
            <a:endParaRPr b="0" i="0" sz="1600" u="none" cap="none" strike="noStrike"/>
          </a:p>
        </p:txBody>
      </p:sp>
      <p:pic>
        <p:nvPicPr>
          <p:cNvPr descr="preencoded.png" id="189" name="Google Shape;189;p20"/>
          <p:cNvPicPr preferRelativeResize="0"/>
          <p:nvPr/>
        </p:nvPicPr>
        <p:blipFill rotWithShape="1">
          <a:blip r:embed="rId5">
            <a:alphaModFix/>
          </a:blip>
          <a:srcRect b="0" l="0" r="0" t="0"/>
          <a:stretch/>
        </p:blipFill>
        <p:spPr>
          <a:xfrm>
            <a:off x="6247090" y="3072646"/>
            <a:ext cx="1032391" cy="1519952"/>
          </a:xfrm>
          <a:prstGeom prst="rect">
            <a:avLst/>
          </a:prstGeom>
          <a:noFill/>
          <a:ln>
            <a:noFill/>
          </a:ln>
        </p:spPr>
      </p:pic>
      <p:sp>
        <p:nvSpPr>
          <p:cNvPr id="190" name="Google Shape;190;p20"/>
          <p:cNvSpPr/>
          <p:nvPr/>
        </p:nvSpPr>
        <p:spPr>
          <a:xfrm>
            <a:off x="7589163" y="3279100"/>
            <a:ext cx="2581156" cy="32265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000"/>
              <a:buFont typeface="Raleway"/>
              <a:buNone/>
            </a:pPr>
            <a:r>
              <a:rPr b="0" i="0" lang="en-US" sz="2000" u="none" cap="none" strike="noStrike">
                <a:solidFill>
                  <a:srgbClr val="3C3939"/>
                </a:solidFill>
                <a:latin typeface="Raleway"/>
                <a:ea typeface="Raleway"/>
                <a:cs typeface="Raleway"/>
                <a:sym typeface="Raleway"/>
              </a:rPr>
              <a:t>Arbitrage</a:t>
            </a:r>
            <a:endParaRPr b="0" i="0" sz="2000" u="none" cap="none" strike="noStrike"/>
          </a:p>
        </p:txBody>
      </p:sp>
      <p:sp>
        <p:nvSpPr>
          <p:cNvPr id="191" name="Google Shape;191;p20"/>
          <p:cNvSpPr/>
          <p:nvPr/>
        </p:nvSpPr>
        <p:spPr>
          <a:xfrm>
            <a:off x="7589163" y="3725585"/>
            <a:ext cx="6280547" cy="660559"/>
          </a:xfrm>
          <a:prstGeom prst="rect">
            <a:avLst/>
          </a:prstGeom>
          <a:noFill/>
          <a:ln>
            <a:noFill/>
          </a:ln>
        </p:spPr>
        <p:txBody>
          <a:bodyPr anchorCtr="0" anchor="t" bIns="0" lIns="0" spcFirstLastPara="1" rIns="0" wrap="square" tIns="0">
            <a:noAutofit/>
          </a:bodyPr>
          <a:lstStyle/>
          <a:p>
            <a:pPr indent="0" lvl="0" marL="0" marR="0" rtl="0" algn="l">
              <a:lnSpc>
                <a:spcPct val="162500"/>
              </a:lnSpc>
              <a:spcBef>
                <a:spcPts val="0"/>
              </a:spcBef>
              <a:spcAft>
                <a:spcPts val="0"/>
              </a:spcAft>
              <a:buClr>
                <a:srgbClr val="3C3939"/>
              </a:buClr>
              <a:buSzPts val="1600"/>
              <a:buFont typeface="Roboto"/>
              <a:buNone/>
            </a:pPr>
            <a:r>
              <a:rPr b="0" i="0" lang="en-US" sz="1600" u="none" cap="none" strike="noStrike">
                <a:solidFill>
                  <a:srgbClr val="3C3939"/>
                </a:solidFill>
                <a:latin typeface="Roboto"/>
                <a:ea typeface="Roboto"/>
                <a:cs typeface="Roboto"/>
                <a:sym typeface="Roboto"/>
              </a:rPr>
              <a:t>Exploitation des écarts de prix entre l'obligation et l'action sous-jacente.</a:t>
            </a:r>
            <a:endParaRPr b="0" i="0" sz="1600" u="none" cap="none" strike="noStrike"/>
          </a:p>
        </p:txBody>
      </p:sp>
      <p:pic>
        <p:nvPicPr>
          <p:cNvPr descr="preencoded.png" id="192" name="Google Shape;192;p20"/>
          <p:cNvPicPr preferRelativeResize="0"/>
          <p:nvPr/>
        </p:nvPicPr>
        <p:blipFill rotWithShape="1">
          <a:blip r:embed="rId6">
            <a:alphaModFix/>
          </a:blip>
          <a:srcRect b="0" l="0" r="0" t="0"/>
          <a:stretch/>
        </p:blipFill>
        <p:spPr>
          <a:xfrm>
            <a:off x="6247090" y="4592598"/>
            <a:ext cx="1032391" cy="1519952"/>
          </a:xfrm>
          <a:prstGeom prst="rect">
            <a:avLst/>
          </a:prstGeom>
          <a:noFill/>
          <a:ln>
            <a:noFill/>
          </a:ln>
        </p:spPr>
      </p:pic>
      <p:sp>
        <p:nvSpPr>
          <p:cNvPr id="193" name="Google Shape;193;p20"/>
          <p:cNvSpPr/>
          <p:nvPr/>
        </p:nvSpPr>
        <p:spPr>
          <a:xfrm>
            <a:off x="7589163" y="4799052"/>
            <a:ext cx="2581156" cy="32265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000"/>
              <a:buFont typeface="Raleway"/>
              <a:buNone/>
            </a:pPr>
            <a:r>
              <a:rPr b="0" i="0" lang="en-US" sz="2000" u="none" cap="none" strike="noStrike">
                <a:solidFill>
                  <a:srgbClr val="3C3939"/>
                </a:solidFill>
                <a:latin typeface="Raleway"/>
                <a:ea typeface="Raleway"/>
                <a:cs typeface="Raleway"/>
                <a:sym typeface="Raleway"/>
              </a:rPr>
              <a:t>Croissance</a:t>
            </a:r>
            <a:endParaRPr b="0" i="0" sz="2000" u="none" cap="none" strike="noStrike"/>
          </a:p>
        </p:txBody>
      </p:sp>
      <p:sp>
        <p:nvSpPr>
          <p:cNvPr id="194" name="Google Shape;194;p20"/>
          <p:cNvSpPr/>
          <p:nvPr/>
        </p:nvSpPr>
        <p:spPr>
          <a:xfrm>
            <a:off x="7589163" y="5245537"/>
            <a:ext cx="6280547" cy="660559"/>
          </a:xfrm>
          <a:prstGeom prst="rect">
            <a:avLst/>
          </a:prstGeom>
          <a:noFill/>
          <a:ln>
            <a:noFill/>
          </a:ln>
        </p:spPr>
        <p:txBody>
          <a:bodyPr anchorCtr="0" anchor="t" bIns="0" lIns="0" spcFirstLastPara="1" rIns="0" wrap="square" tIns="0">
            <a:noAutofit/>
          </a:bodyPr>
          <a:lstStyle/>
          <a:p>
            <a:pPr indent="0" lvl="0" marL="0" marR="0" rtl="0" algn="l">
              <a:lnSpc>
                <a:spcPct val="162500"/>
              </a:lnSpc>
              <a:spcBef>
                <a:spcPts val="0"/>
              </a:spcBef>
              <a:spcAft>
                <a:spcPts val="0"/>
              </a:spcAft>
              <a:buClr>
                <a:srgbClr val="3C3939"/>
              </a:buClr>
              <a:buSzPts val="1600"/>
              <a:buFont typeface="Roboto"/>
              <a:buNone/>
            </a:pPr>
            <a:r>
              <a:rPr b="0" i="0" lang="en-US" sz="1600" u="none" cap="none" strike="noStrike">
                <a:solidFill>
                  <a:srgbClr val="3C3939"/>
                </a:solidFill>
                <a:latin typeface="Roboto"/>
                <a:ea typeface="Roboto"/>
                <a:cs typeface="Roboto"/>
                <a:sym typeface="Roboto"/>
              </a:rPr>
              <a:t>Investissement dans des entreprises prometteuses pour maximiser le potentiel de conversion.</a:t>
            </a:r>
            <a:endParaRPr b="0" i="0" sz="1600" u="none" cap="none" strike="noStrike"/>
          </a:p>
        </p:txBody>
      </p:sp>
      <p:pic>
        <p:nvPicPr>
          <p:cNvPr descr="preencoded.png" id="195" name="Google Shape;195;p20"/>
          <p:cNvPicPr preferRelativeResize="0"/>
          <p:nvPr/>
        </p:nvPicPr>
        <p:blipFill rotWithShape="1">
          <a:blip r:embed="rId7">
            <a:alphaModFix/>
          </a:blip>
          <a:srcRect b="0" l="0" r="0" t="0"/>
          <a:stretch/>
        </p:blipFill>
        <p:spPr>
          <a:xfrm>
            <a:off x="6247090" y="6112550"/>
            <a:ext cx="1032391" cy="1519952"/>
          </a:xfrm>
          <a:prstGeom prst="rect">
            <a:avLst/>
          </a:prstGeom>
          <a:noFill/>
          <a:ln>
            <a:noFill/>
          </a:ln>
        </p:spPr>
      </p:pic>
      <p:sp>
        <p:nvSpPr>
          <p:cNvPr id="196" name="Google Shape;196;p20"/>
          <p:cNvSpPr/>
          <p:nvPr/>
        </p:nvSpPr>
        <p:spPr>
          <a:xfrm>
            <a:off x="7589163" y="6319004"/>
            <a:ext cx="2581156" cy="322659"/>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C3939"/>
              </a:buClr>
              <a:buSzPts val="2000"/>
              <a:buFont typeface="Raleway"/>
              <a:buNone/>
            </a:pPr>
            <a:r>
              <a:rPr b="0" i="0" lang="en-US" sz="2000" u="none" cap="none" strike="noStrike">
                <a:solidFill>
                  <a:srgbClr val="3C3939"/>
                </a:solidFill>
                <a:latin typeface="Raleway"/>
                <a:ea typeface="Raleway"/>
                <a:cs typeface="Raleway"/>
                <a:sym typeface="Raleway"/>
              </a:rPr>
              <a:t>Couverture</a:t>
            </a:r>
            <a:endParaRPr b="0" i="0" sz="2000" u="none" cap="none" strike="noStrike"/>
          </a:p>
        </p:txBody>
      </p:sp>
      <p:sp>
        <p:nvSpPr>
          <p:cNvPr id="197" name="Google Shape;197;p20"/>
          <p:cNvSpPr/>
          <p:nvPr/>
        </p:nvSpPr>
        <p:spPr>
          <a:xfrm>
            <a:off x="7589163" y="6765488"/>
            <a:ext cx="6280547" cy="660559"/>
          </a:xfrm>
          <a:prstGeom prst="rect">
            <a:avLst/>
          </a:prstGeom>
          <a:noFill/>
          <a:ln>
            <a:noFill/>
          </a:ln>
        </p:spPr>
        <p:txBody>
          <a:bodyPr anchorCtr="0" anchor="t" bIns="0" lIns="0" spcFirstLastPara="1" rIns="0" wrap="square" tIns="0">
            <a:noAutofit/>
          </a:bodyPr>
          <a:lstStyle/>
          <a:p>
            <a:pPr indent="0" lvl="0" marL="0" marR="0" rtl="0" algn="l">
              <a:lnSpc>
                <a:spcPct val="162500"/>
              </a:lnSpc>
              <a:spcBef>
                <a:spcPts val="0"/>
              </a:spcBef>
              <a:spcAft>
                <a:spcPts val="0"/>
              </a:spcAft>
              <a:buClr>
                <a:srgbClr val="3C3939"/>
              </a:buClr>
              <a:buSzPts val="1600"/>
              <a:buFont typeface="Roboto"/>
              <a:buNone/>
            </a:pPr>
            <a:r>
              <a:rPr b="0" i="0" lang="en-US" sz="1600" u="none" cap="none" strike="noStrike">
                <a:solidFill>
                  <a:srgbClr val="3C3939"/>
                </a:solidFill>
                <a:latin typeface="Roboto"/>
                <a:ea typeface="Roboto"/>
                <a:cs typeface="Roboto"/>
                <a:sym typeface="Roboto"/>
              </a:rPr>
              <a:t>Protection contre les fluctuations du marché grâce à la nature hybride.</a:t>
            </a:r>
            <a:endParaRPr b="0" i="0" sz="1600" u="none" cap="none" strike="noStrike"/>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preencoded.png" id="203" name="Google Shape;203;p21"/>
          <p:cNvPicPr preferRelativeResize="0"/>
          <p:nvPr/>
        </p:nvPicPr>
        <p:blipFill rotWithShape="1">
          <a:blip r:embed="rId3">
            <a:alphaModFix/>
          </a:blip>
          <a:srcRect b="0" l="0" r="0" t="0"/>
          <a:stretch/>
        </p:blipFill>
        <p:spPr>
          <a:xfrm>
            <a:off x="0" y="0"/>
            <a:ext cx="14630400" cy="2693551"/>
          </a:xfrm>
          <a:prstGeom prst="rect">
            <a:avLst/>
          </a:prstGeom>
          <a:noFill/>
          <a:ln>
            <a:noFill/>
          </a:ln>
        </p:spPr>
      </p:pic>
      <p:sp>
        <p:nvSpPr>
          <p:cNvPr id="204" name="Google Shape;204;p21"/>
          <p:cNvSpPr/>
          <p:nvPr/>
        </p:nvSpPr>
        <p:spPr>
          <a:xfrm>
            <a:off x="793790" y="3409593"/>
            <a:ext cx="9084707" cy="673418"/>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1B1B27"/>
              </a:buClr>
              <a:buSzPts val="4200"/>
              <a:buFont typeface="Raleway"/>
              <a:buNone/>
            </a:pPr>
            <a:r>
              <a:rPr b="0" i="0" lang="en-US" sz="4200" u="none" cap="none" strike="noStrike">
                <a:solidFill>
                  <a:srgbClr val="1B1B27"/>
                </a:solidFill>
                <a:latin typeface="Raleway"/>
                <a:ea typeface="Raleway"/>
                <a:cs typeface="Raleway"/>
                <a:sym typeface="Raleway"/>
              </a:rPr>
              <a:t>Analyse des obligations convertibles</a:t>
            </a:r>
            <a:endParaRPr b="0" i="0" sz="4200" u="none" cap="none" strike="noStrike"/>
          </a:p>
        </p:txBody>
      </p:sp>
      <p:sp>
        <p:nvSpPr>
          <p:cNvPr id="205" name="Google Shape;205;p21"/>
          <p:cNvSpPr/>
          <p:nvPr/>
        </p:nvSpPr>
        <p:spPr>
          <a:xfrm>
            <a:off x="793790" y="4406146"/>
            <a:ext cx="13042821" cy="3107293"/>
          </a:xfrm>
          <a:prstGeom prst="roundRect">
            <a:avLst>
              <a:gd fmla="val 2913" name="adj"/>
            </a:avLst>
          </a:prstGeom>
          <a:noFill/>
          <a:ln cap="flat" cmpd="sng" w="9525">
            <a:solidFill>
              <a:srgbClr val="000000">
                <a:alpha val="784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801410" y="4413766"/>
            <a:ext cx="13026271" cy="618411"/>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1018223" y="4550569"/>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Critère d'analyse</a:t>
            </a:r>
            <a:endParaRPr b="0" i="0" sz="1650" u="none" cap="none" strike="noStrike"/>
          </a:p>
        </p:txBody>
      </p:sp>
      <p:sp>
        <p:nvSpPr>
          <p:cNvPr id="208" name="Google Shape;208;p21"/>
          <p:cNvSpPr/>
          <p:nvPr/>
        </p:nvSpPr>
        <p:spPr>
          <a:xfrm>
            <a:off x="5363647" y="4550569"/>
            <a:ext cx="390322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Importance</a:t>
            </a:r>
            <a:endParaRPr b="0" i="0" sz="1650" u="none" cap="none" strike="noStrike"/>
          </a:p>
        </p:txBody>
      </p:sp>
      <p:sp>
        <p:nvSpPr>
          <p:cNvPr id="209" name="Google Shape;209;p21"/>
          <p:cNvSpPr/>
          <p:nvPr/>
        </p:nvSpPr>
        <p:spPr>
          <a:xfrm>
            <a:off x="9705261" y="4550569"/>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Méthode d'évaluation</a:t>
            </a:r>
            <a:endParaRPr b="0" i="0" sz="1650" u="none" cap="none" strike="noStrike"/>
          </a:p>
        </p:txBody>
      </p:sp>
      <p:sp>
        <p:nvSpPr>
          <p:cNvPr id="210" name="Google Shape;210;p21"/>
          <p:cNvSpPr/>
          <p:nvPr/>
        </p:nvSpPr>
        <p:spPr>
          <a:xfrm>
            <a:off x="801410" y="5032177"/>
            <a:ext cx="13026271" cy="618411"/>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a:off x="1018223" y="5168979"/>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Évaluation du crédit</a:t>
            </a:r>
            <a:endParaRPr b="0" i="0" sz="1650" u="none" cap="none" strike="noStrike"/>
          </a:p>
        </p:txBody>
      </p:sp>
      <p:sp>
        <p:nvSpPr>
          <p:cNvPr id="212" name="Google Shape;212;p21"/>
          <p:cNvSpPr/>
          <p:nvPr/>
        </p:nvSpPr>
        <p:spPr>
          <a:xfrm>
            <a:off x="5363647" y="5168979"/>
            <a:ext cx="390322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Élevée</a:t>
            </a:r>
            <a:endParaRPr b="0" i="0" sz="1650" u="none" cap="none" strike="noStrike"/>
          </a:p>
        </p:txBody>
      </p:sp>
      <p:sp>
        <p:nvSpPr>
          <p:cNvPr id="213" name="Google Shape;213;p21"/>
          <p:cNvSpPr/>
          <p:nvPr/>
        </p:nvSpPr>
        <p:spPr>
          <a:xfrm>
            <a:off x="9705261" y="5168979"/>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Notation financière, ratios d'endettement</a:t>
            </a:r>
            <a:endParaRPr b="0" i="0" sz="1650" u="none" cap="none" strike="noStrike"/>
          </a:p>
        </p:txBody>
      </p:sp>
      <p:sp>
        <p:nvSpPr>
          <p:cNvPr id="214" name="Google Shape;214;p21"/>
          <p:cNvSpPr/>
          <p:nvPr/>
        </p:nvSpPr>
        <p:spPr>
          <a:xfrm>
            <a:off x="801410" y="5650587"/>
            <a:ext cx="13026271" cy="618411"/>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1018223" y="5787390"/>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Actions sous-jacentes</a:t>
            </a:r>
            <a:endParaRPr b="0" i="0" sz="1650" u="none" cap="none" strike="noStrike"/>
          </a:p>
        </p:txBody>
      </p:sp>
      <p:sp>
        <p:nvSpPr>
          <p:cNvPr id="216" name="Google Shape;216;p21"/>
          <p:cNvSpPr/>
          <p:nvPr/>
        </p:nvSpPr>
        <p:spPr>
          <a:xfrm>
            <a:off x="5363647" y="5787390"/>
            <a:ext cx="390322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Élevée</a:t>
            </a:r>
            <a:endParaRPr b="0" i="0" sz="1650" u="none" cap="none" strike="noStrike"/>
          </a:p>
        </p:txBody>
      </p:sp>
      <p:sp>
        <p:nvSpPr>
          <p:cNvPr id="217" name="Google Shape;217;p21"/>
          <p:cNvSpPr/>
          <p:nvPr/>
        </p:nvSpPr>
        <p:spPr>
          <a:xfrm>
            <a:off x="9705261" y="5787390"/>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Analyse fondamentale et technique</a:t>
            </a:r>
            <a:endParaRPr b="0" i="0" sz="1650" u="none" cap="none" strike="noStrike"/>
          </a:p>
        </p:txBody>
      </p:sp>
      <p:sp>
        <p:nvSpPr>
          <p:cNvPr id="218" name="Google Shape;218;p21"/>
          <p:cNvSpPr/>
          <p:nvPr/>
        </p:nvSpPr>
        <p:spPr>
          <a:xfrm>
            <a:off x="801410" y="6268998"/>
            <a:ext cx="13026271" cy="618411"/>
          </a:xfrm>
          <a:prstGeom prst="rect">
            <a:avLst/>
          </a:prstGeom>
          <a:solidFill>
            <a:srgbClr val="000000">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1018223" y="6405801"/>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Comparaison instruments</a:t>
            </a:r>
            <a:endParaRPr b="0" i="0" sz="1650" u="none" cap="none" strike="noStrike"/>
          </a:p>
        </p:txBody>
      </p:sp>
      <p:sp>
        <p:nvSpPr>
          <p:cNvPr id="220" name="Google Shape;220;p21"/>
          <p:cNvSpPr/>
          <p:nvPr/>
        </p:nvSpPr>
        <p:spPr>
          <a:xfrm>
            <a:off x="5363647" y="6405801"/>
            <a:ext cx="390322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Moyenne</a:t>
            </a:r>
            <a:endParaRPr b="0" i="0" sz="1650" u="none" cap="none" strike="noStrike"/>
          </a:p>
        </p:txBody>
      </p:sp>
      <p:sp>
        <p:nvSpPr>
          <p:cNvPr id="221" name="Google Shape;221;p21"/>
          <p:cNvSpPr/>
          <p:nvPr/>
        </p:nvSpPr>
        <p:spPr>
          <a:xfrm>
            <a:off x="9705261" y="6405801"/>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Rendement ajusté au risque</a:t>
            </a:r>
            <a:endParaRPr b="0" i="0" sz="1650" u="none" cap="none" strike="noStrike"/>
          </a:p>
        </p:txBody>
      </p:sp>
      <p:sp>
        <p:nvSpPr>
          <p:cNvPr id="222" name="Google Shape;222;p21"/>
          <p:cNvSpPr/>
          <p:nvPr/>
        </p:nvSpPr>
        <p:spPr>
          <a:xfrm>
            <a:off x="801410" y="6887408"/>
            <a:ext cx="13026271" cy="618411"/>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a:off x="1018223" y="7024211"/>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Modèles de valorisation</a:t>
            </a:r>
            <a:endParaRPr b="0" i="0" sz="1650" u="none" cap="none" strike="noStrike"/>
          </a:p>
        </p:txBody>
      </p:sp>
      <p:sp>
        <p:nvSpPr>
          <p:cNvPr id="224" name="Google Shape;224;p21"/>
          <p:cNvSpPr/>
          <p:nvPr/>
        </p:nvSpPr>
        <p:spPr>
          <a:xfrm>
            <a:off x="5363647" y="7024211"/>
            <a:ext cx="390322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Élevée</a:t>
            </a:r>
            <a:endParaRPr b="0" i="0" sz="1650" u="none" cap="none" strike="noStrike"/>
          </a:p>
        </p:txBody>
      </p:sp>
      <p:sp>
        <p:nvSpPr>
          <p:cNvPr id="225" name="Google Shape;225;p21"/>
          <p:cNvSpPr/>
          <p:nvPr/>
        </p:nvSpPr>
        <p:spPr>
          <a:xfrm>
            <a:off x="9705261" y="7024211"/>
            <a:ext cx="3907036" cy="34480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C3939"/>
              </a:buClr>
              <a:buSzPts val="1650"/>
              <a:buFont typeface="Roboto"/>
              <a:buNone/>
            </a:pPr>
            <a:r>
              <a:rPr b="0" i="0" lang="en-US" sz="1650" u="none" cap="none" strike="noStrike">
                <a:solidFill>
                  <a:srgbClr val="3C3939"/>
                </a:solidFill>
                <a:latin typeface="Roboto"/>
                <a:ea typeface="Roboto"/>
                <a:cs typeface="Roboto"/>
                <a:sym typeface="Roboto"/>
              </a:rPr>
              <a:t>Black-Scholes modifié, binomial</a:t>
            </a:r>
            <a:endParaRPr b="0" i="0" sz="1650" u="none" cap="none" strike="noStrike"/>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